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1"/>
  </p:notesMasterIdLst>
  <p:sldIdLst>
    <p:sldId id="258" r:id="rId2"/>
    <p:sldId id="267" r:id="rId3"/>
    <p:sldId id="284" r:id="rId4"/>
    <p:sldId id="276" r:id="rId5"/>
    <p:sldId id="277" r:id="rId6"/>
    <p:sldId id="278" r:id="rId7"/>
    <p:sldId id="279" r:id="rId8"/>
    <p:sldId id="281" r:id="rId9"/>
    <p:sldId id="286" r:id="rId10"/>
    <p:sldId id="293" r:id="rId11"/>
    <p:sldId id="306" r:id="rId12"/>
    <p:sldId id="304" r:id="rId13"/>
    <p:sldId id="307" r:id="rId14"/>
    <p:sldId id="305" r:id="rId15"/>
    <p:sldId id="308" r:id="rId16"/>
    <p:sldId id="309" r:id="rId17"/>
    <p:sldId id="310" r:id="rId18"/>
    <p:sldId id="311" r:id="rId19"/>
    <p:sldId id="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67" autoAdjust="0"/>
    <p:restoredTop sz="94660"/>
  </p:normalViewPr>
  <p:slideViewPr>
    <p:cSldViewPr snapToGrid="0">
      <p:cViewPr>
        <p:scale>
          <a:sx n="80" d="100"/>
          <a:sy n="80" d="100"/>
        </p:scale>
        <p:origin x="288" y="592"/>
      </p:cViewPr>
      <p:guideLst/>
    </p:cSldViewPr>
  </p:slideViewPr>
  <p:notesTextViewPr>
    <p:cViewPr>
      <p:scale>
        <a:sx n="1" d="1"/>
        <a:sy n="1" d="1"/>
      </p:scale>
      <p:origin x="0" y="0"/>
    </p:cViewPr>
  </p:notesTextViewPr>
  <p:notesViewPr>
    <p:cSldViewPr snapToGrid="0">
      <p:cViewPr varScale="1">
        <p:scale>
          <a:sx n="75" d="100"/>
          <a:sy n="75" d="100"/>
        </p:scale>
        <p:origin x="2296"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54D0D-CC95-8C40-B946-66946F9317B0}" type="doc">
      <dgm:prSet loTypeId="urn:microsoft.com/office/officeart/2005/8/layout/venn1" loCatId="" qsTypeId="urn:microsoft.com/office/officeart/2005/8/quickstyle/simple4" qsCatId="simple" csTypeId="urn:microsoft.com/office/officeart/2005/8/colors/colorful1" csCatId="colorful" phldr="1"/>
      <dgm:spPr/>
    </dgm:pt>
    <dgm:pt modelId="{C16ABD00-AE14-3943-8F08-F34E9F5C79D2}">
      <dgm:prSet phldrT="[Text]" custT="1"/>
      <dgm:spPr/>
      <dgm:t>
        <a:bodyPr/>
        <a:lstStyle/>
        <a:p>
          <a:r>
            <a:rPr lang="en-US" sz="3200" dirty="0" smtClean="0"/>
            <a:t>Complex patient </a:t>
          </a:r>
          <a:endParaRPr lang="en-US" sz="3200" dirty="0"/>
        </a:p>
      </dgm:t>
    </dgm:pt>
    <dgm:pt modelId="{BD2FD93B-4F0D-E446-B161-8C630A5F102D}" type="parTrans" cxnId="{1B9F6EDA-E98A-7849-AA52-76B50A21D0A9}">
      <dgm:prSet/>
      <dgm:spPr/>
      <dgm:t>
        <a:bodyPr/>
        <a:lstStyle/>
        <a:p>
          <a:endParaRPr lang="en-US"/>
        </a:p>
      </dgm:t>
    </dgm:pt>
    <dgm:pt modelId="{AD9E5B5D-C788-7F45-97D6-79D4F03B9359}" type="sibTrans" cxnId="{1B9F6EDA-E98A-7849-AA52-76B50A21D0A9}">
      <dgm:prSet/>
      <dgm:spPr/>
      <dgm:t>
        <a:bodyPr/>
        <a:lstStyle/>
        <a:p>
          <a:endParaRPr lang="en-US"/>
        </a:p>
      </dgm:t>
    </dgm:pt>
    <dgm:pt modelId="{634AE53B-BA80-2449-BF38-414152F25675}">
      <dgm:prSet phldrT="[Text]" custT="1"/>
      <dgm:spPr/>
      <dgm:t>
        <a:bodyPr/>
        <a:lstStyle/>
        <a:p>
          <a:r>
            <a:rPr lang="en-US" sz="3200" dirty="0" smtClean="0"/>
            <a:t>Limited local resources </a:t>
          </a:r>
          <a:endParaRPr lang="en-US" sz="3200" dirty="0"/>
        </a:p>
      </dgm:t>
    </dgm:pt>
    <dgm:pt modelId="{2BFC8BFE-7D36-6548-82B4-05C2314DE2C9}" type="parTrans" cxnId="{B83B2154-B46E-7B48-8775-6710D1F823C7}">
      <dgm:prSet/>
      <dgm:spPr/>
      <dgm:t>
        <a:bodyPr/>
        <a:lstStyle/>
        <a:p>
          <a:endParaRPr lang="en-US"/>
        </a:p>
      </dgm:t>
    </dgm:pt>
    <dgm:pt modelId="{C57F4662-0AF2-734C-A46F-D96BDB4E936B}" type="sibTrans" cxnId="{B83B2154-B46E-7B48-8775-6710D1F823C7}">
      <dgm:prSet/>
      <dgm:spPr/>
      <dgm:t>
        <a:bodyPr/>
        <a:lstStyle/>
        <a:p>
          <a:endParaRPr lang="en-US"/>
        </a:p>
      </dgm:t>
    </dgm:pt>
    <dgm:pt modelId="{69FA9524-88E4-B34D-A16C-ED2554A670DA}">
      <dgm:prSet phldrT="[Text]" custT="1"/>
      <dgm:spPr/>
      <dgm:t>
        <a:bodyPr/>
        <a:lstStyle/>
        <a:p>
          <a:r>
            <a:rPr lang="en-US" sz="3200" dirty="0" smtClean="0"/>
            <a:t>Difficulty securing transport</a:t>
          </a:r>
          <a:endParaRPr lang="en-US" sz="3200" dirty="0"/>
        </a:p>
      </dgm:t>
    </dgm:pt>
    <dgm:pt modelId="{5621182B-168F-6F4B-B53E-6DEFBD534277}" type="parTrans" cxnId="{F4D4CE27-0961-474C-9EBE-925A713AD9C4}">
      <dgm:prSet/>
      <dgm:spPr/>
      <dgm:t>
        <a:bodyPr/>
        <a:lstStyle/>
        <a:p>
          <a:endParaRPr lang="en-US"/>
        </a:p>
      </dgm:t>
    </dgm:pt>
    <dgm:pt modelId="{44F0DA2F-CD5A-2F4C-A6D0-BF216F013928}" type="sibTrans" cxnId="{F4D4CE27-0961-474C-9EBE-925A713AD9C4}">
      <dgm:prSet/>
      <dgm:spPr/>
      <dgm:t>
        <a:bodyPr/>
        <a:lstStyle/>
        <a:p>
          <a:endParaRPr lang="en-US"/>
        </a:p>
      </dgm:t>
    </dgm:pt>
    <dgm:pt modelId="{5DB2675B-DE02-7344-B65C-14AAB1E4B4F0}" type="pres">
      <dgm:prSet presAssocID="{2FF54D0D-CC95-8C40-B946-66946F9317B0}" presName="compositeShape" presStyleCnt="0">
        <dgm:presLayoutVars>
          <dgm:chMax val="7"/>
          <dgm:dir/>
          <dgm:resizeHandles val="exact"/>
        </dgm:presLayoutVars>
      </dgm:prSet>
      <dgm:spPr/>
    </dgm:pt>
    <dgm:pt modelId="{DF482BDC-413B-E748-BF84-F723A54F27C5}" type="pres">
      <dgm:prSet presAssocID="{C16ABD00-AE14-3943-8F08-F34E9F5C79D2}" presName="circ1" presStyleLbl="vennNode1" presStyleIdx="0" presStyleCnt="3"/>
      <dgm:spPr/>
      <dgm:t>
        <a:bodyPr/>
        <a:lstStyle/>
        <a:p>
          <a:endParaRPr lang="en-US"/>
        </a:p>
      </dgm:t>
    </dgm:pt>
    <dgm:pt modelId="{A4AF51BA-4DAF-8747-84F3-1B5532A9E144}" type="pres">
      <dgm:prSet presAssocID="{C16ABD00-AE14-3943-8F08-F34E9F5C79D2}" presName="circ1Tx" presStyleLbl="revTx" presStyleIdx="0" presStyleCnt="0">
        <dgm:presLayoutVars>
          <dgm:chMax val="0"/>
          <dgm:chPref val="0"/>
          <dgm:bulletEnabled val="1"/>
        </dgm:presLayoutVars>
      </dgm:prSet>
      <dgm:spPr/>
      <dgm:t>
        <a:bodyPr/>
        <a:lstStyle/>
        <a:p>
          <a:endParaRPr lang="en-US"/>
        </a:p>
      </dgm:t>
    </dgm:pt>
    <dgm:pt modelId="{F4F3C664-A520-5841-BACC-185A6F52948E}" type="pres">
      <dgm:prSet presAssocID="{634AE53B-BA80-2449-BF38-414152F25675}" presName="circ2" presStyleLbl="vennNode1" presStyleIdx="1" presStyleCnt="3"/>
      <dgm:spPr/>
      <dgm:t>
        <a:bodyPr/>
        <a:lstStyle/>
        <a:p>
          <a:endParaRPr lang="en-US"/>
        </a:p>
      </dgm:t>
    </dgm:pt>
    <dgm:pt modelId="{C500772A-3467-144A-A828-D697E68B39CD}" type="pres">
      <dgm:prSet presAssocID="{634AE53B-BA80-2449-BF38-414152F25675}" presName="circ2Tx" presStyleLbl="revTx" presStyleIdx="0" presStyleCnt="0">
        <dgm:presLayoutVars>
          <dgm:chMax val="0"/>
          <dgm:chPref val="0"/>
          <dgm:bulletEnabled val="1"/>
        </dgm:presLayoutVars>
      </dgm:prSet>
      <dgm:spPr/>
      <dgm:t>
        <a:bodyPr/>
        <a:lstStyle/>
        <a:p>
          <a:endParaRPr lang="en-US"/>
        </a:p>
      </dgm:t>
    </dgm:pt>
    <dgm:pt modelId="{9FDDF1D8-B132-BD4E-BEDA-7D592CEAB312}" type="pres">
      <dgm:prSet presAssocID="{69FA9524-88E4-B34D-A16C-ED2554A670DA}" presName="circ3" presStyleLbl="vennNode1" presStyleIdx="2" presStyleCnt="3"/>
      <dgm:spPr/>
      <dgm:t>
        <a:bodyPr/>
        <a:lstStyle/>
        <a:p>
          <a:endParaRPr lang="en-US"/>
        </a:p>
      </dgm:t>
    </dgm:pt>
    <dgm:pt modelId="{DAFD72DF-5C7F-874C-A503-7EBC864911AD}" type="pres">
      <dgm:prSet presAssocID="{69FA9524-88E4-B34D-A16C-ED2554A670DA}" presName="circ3Tx" presStyleLbl="revTx" presStyleIdx="0" presStyleCnt="0">
        <dgm:presLayoutVars>
          <dgm:chMax val="0"/>
          <dgm:chPref val="0"/>
          <dgm:bulletEnabled val="1"/>
        </dgm:presLayoutVars>
      </dgm:prSet>
      <dgm:spPr/>
      <dgm:t>
        <a:bodyPr/>
        <a:lstStyle/>
        <a:p>
          <a:endParaRPr lang="en-US"/>
        </a:p>
      </dgm:t>
    </dgm:pt>
  </dgm:ptLst>
  <dgm:cxnLst>
    <dgm:cxn modelId="{FD6C4DC8-7A81-AB4E-BB2B-7E7414C650FE}" type="presOf" srcId="{69FA9524-88E4-B34D-A16C-ED2554A670DA}" destId="{9FDDF1D8-B132-BD4E-BEDA-7D592CEAB312}" srcOrd="0" destOrd="0" presId="urn:microsoft.com/office/officeart/2005/8/layout/venn1"/>
    <dgm:cxn modelId="{C38DDB6B-E903-3B4C-899B-94DBADEEA885}" type="presOf" srcId="{2FF54D0D-CC95-8C40-B946-66946F9317B0}" destId="{5DB2675B-DE02-7344-B65C-14AAB1E4B4F0}" srcOrd="0" destOrd="0" presId="urn:microsoft.com/office/officeart/2005/8/layout/venn1"/>
    <dgm:cxn modelId="{455FEA2D-D81C-2B46-BC11-ED6DF78A5122}" type="presOf" srcId="{C16ABD00-AE14-3943-8F08-F34E9F5C79D2}" destId="{DF482BDC-413B-E748-BF84-F723A54F27C5}" srcOrd="0" destOrd="0" presId="urn:microsoft.com/office/officeart/2005/8/layout/venn1"/>
    <dgm:cxn modelId="{FACF1AF5-FAA3-C742-AC77-5BAFBA17FD4F}" type="presOf" srcId="{634AE53B-BA80-2449-BF38-414152F25675}" destId="{C500772A-3467-144A-A828-D697E68B39CD}" srcOrd="1" destOrd="0" presId="urn:microsoft.com/office/officeart/2005/8/layout/venn1"/>
    <dgm:cxn modelId="{6DBF9723-2415-9F4F-9473-B569EF8BA112}" type="presOf" srcId="{634AE53B-BA80-2449-BF38-414152F25675}" destId="{F4F3C664-A520-5841-BACC-185A6F52948E}" srcOrd="0" destOrd="0" presId="urn:microsoft.com/office/officeart/2005/8/layout/venn1"/>
    <dgm:cxn modelId="{C87E6110-E22E-E04B-A024-46E5B4E2F0F0}" type="presOf" srcId="{C16ABD00-AE14-3943-8F08-F34E9F5C79D2}" destId="{A4AF51BA-4DAF-8747-84F3-1B5532A9E144}" srcOrd="1" destOrd="0" presId="urn:microsoft.com/office/officeart/2005/8/layout/venn1"/>
    <dgm:cxn modelId="{F4D4CE27-0961-474C-9EBE-925A713AD9C4}" srcId="{2FF54D0D-CC95-8C40-B946-66946F9317B0}" destId="{69FA9524-88E4-B34D-A16C-ED2554A670DA}" srcOrd="2" destOrd="0" parTransId="{5621182B-168F-6F4B-B53E-6DEFBD534277}" sibTransId="{44F0DA2F-CD5A-2F4C-A6D0-BF216F013928}"/>
    <dgm:cxn modelId="{F064B66B-B327-EC41-A0E1-FC91FC2865AA}" type="presOf" srcId="{69FA9524-88E4-B34D-A16C-ED2554A670DA}" destId="{DAFD72DF-5C7F-874C-A503-7EBC864911AD}" srcOrd="1" destOrd="0" presId="urn:microsoft.com/office/officeart/2005/8/layout/venn1"/>
    <dgm:cxn modelId="{B83B2154-B46E-7B48-8775-6710D1F823C7}" srcId="{2FF54D0D-CC95-8C40-B946-66946F9317B0}" destId="{634AE53B-BA80-2449-BF38-414152F25675}" srcOrd="1" destOrd="0" parTransId="{2BFC8BFE-7D36-6548-82B4-05C2314DE2C9}" sibTransId="{C57F4662-0AF2-734C-A46F-D96BDB4E936B}"/>
    <dgm:cxn modelId="{1B9F6EDA-E98A-7849-AA52-76B50A21D0A9}" srcId="{2FF54D0D-CC95-8C40-B946-66946F9317B0}" destId="{C16ABD00-AE14-3943-8F08-F34E9F5C79D2}" srcOrd="0" destOrd="0" parTransId="{BD2FD93B-4F0D-E446-B161-8C630A5F102D}" sibTransId="{AD9E5B5D-C788-7F45-97D6-79D4F03B9359}"/>
    <dgm:cxn modelId="{EA4B0ABD-2BE0-E84E-B80C-026C9744B6BF}" type="presParOf" srcId="{5DB2675B-DE02-7344-B65C-14AAB1E4B4F0}" destId="{DF482BDC-413B-E748-BF84-F723A54F27C5}" srcOrd="0" destOrd="0" presId="urn:microsoft.com/office/officeart/2005/8/layout/venn1"/>
    <dgm:cxn modelId="{5B4833B6-C580-F748-8D05-5EB024F9D65B}" type="presParOf" srcId="{5DB2675B-DE02-7344-B65C-14AAB1E4B4F0}" destId="{A4AF51BA-4DAF-8747-84F3-1B5532A9E144}" srcOrd="1" destOrd="0" presId="urn:microsoft.com/office/officeart/2005/8/layout/venn1"/>
    <dgm:cxn modelId="{BA399EEA-5139-5744-9671-E15634D245EB}" type="presParOf" srcId="{5DB2675B-DE02-7344-B65C-14AAB1E4B4F0}" destId="{F4F3C664-A520-5841-BACC-185A6F52948E}" srcOrd="2" destOrd="0" presId="urn:microsoft.com/office/officeart/2005/8/layout/venn1"/>
    <dgm:cxn modelId="{474789D4-C42F-674F-94CF-83F97D0CA207}" type="presParOf" srcId="{5DB2675B-DE02-7344-B65C-14AAB1E4B4F0}" destId="{C500772A-3467-144A-A828-D697E68B39CD}" srcOrd="3" destOrd="0" presId="urn:microsoft.com/office/officeart/2005/8/layout/venn1"/>
    <dgm:cxn modelId="{68B5514D-E656-1642-A694-73995290C8B2}" type="presParOf" srcId="{5DB2675B-DE02-7344-B65C-14AAB1E4B4F0}" destId="{9FDDF1D8-B132-BD4E-BEDA-7D592CEAB312}" srcOrd="4" destOrd="0" presId="urn:microsoft.com/office/officeart/2005/8/layout/venn1"/>
    <dgm:cxn modelId="{7903019C-1EB9-5B44-ABC0-932694C0B532}" type="presParOf" srcId="{5DB2675B-DE02-7344-B65C-14AAB1E4B4F0}" destId="{DAFD72DF-5C7F-874C-A503-7EBC864911A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2BDC-413B-E748-BF84-F723A54F27C5}">
      <dsp:nvSpPr>
        <dsp:cNvPr id="0" name=""/>
        <dsp:cNvSpPr/>
      </dsp:nvSpPr>
      <dsp:spPr>
        <a:xfrm>
          <a:off x="2438399" y="67733"/>
          <a:ext cx="3251200" cy="3251200"/>
        </a:xfrm>
        <a:prstGeom prst="ellipse">
          <a:avLst/>
        </a:prstGeom>
        <a:gradFill rotWithShape="0">
          <a:gsLst>
            <a:gs pos="0">
              <a:schemeClr val="accent2">
                <a:alpha val="50000"/>
                <a:hueOff val="0"/>
                <a:satOff val="0"/>
                <a:lumOff val="0"/>
                <a:alphaOff val="0"/>
                <a:shade val="85000"/>
                <a:satMod val="130000"/>
              </a:schemeClr>
            </a:gs>
            <a:gs pos="34000">
              <a:schemeClr val="accent2">
                <a:alpha val="50000"/>
                <a:hueOff val="0"/>
                <a:satOff val="0"/>
                <a:lumOff val="0"/>
                <a:alphaOff val="0"/>
                <a:shade val="87000"/>
                <a:satMod val="125000"/>
              </a:schemeClr>
            </a:gs>
            <a:gs pos="70000">
              <a:schemeClr val="accent2">
                <a:alpha val="50000"/>
                <a:hueOff val="0"/>
                <a:satOff val="0"/>
                <a:lumOff val="0"/>
                <a:alphaOff val="0"/>
                <a:tint val="100000"/>
                <a:shade val="90000"/>
                <a:satMod val="130000"/>
              </a:schemeClr>
            </a:gs>
            <a:gs pos="100000">
              <a:schemeClr val="accent2">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Complex patient </a:t>
          </a:r>
          <a:endParaRPr lang="en-US" sz="3200" kern="1200" dirty="0"/>
        </a:p>
      </dsp:txBody>
      <dsp:txXfrm>
        <a:off x="2871893" y="636693"/>
        <a:ext cx="2384213" cy="1463040"/>
      </dsp:txXfrm>
    </dsp:sp>
    <dsp:sp modelId="{F4F3C664-A520-5841-BACC-185A6F52948E}">
      <dsp:nvSpPr>
        <dsp:cNvPr id="0" name=""/>
        <dsp:cNvSpPr/>
      </dsp:nvSpPr>
      <dsp:spPr>
        <a:xfrm>
          <a:off x="3611541" y="2099733"/>
          <a:ext cx="3251200" cy="3251200"/>
        </a:xfrm>
        <a:prstGeom prst="ellipse">
          <a:avLst/>
        </a:prstGeom>
        <a:gradFill rotWithShape="0">
          <a:gsLst>
            <a:gs pos="0">
              <a:schemeClr val="accent3">
                <a:alpha val="50000"/>
                <a:hueOff val="0"/>
                <a:satOff val="0"/>
                <a:lumOff val="0"/>
                <a:alphaOff val="0"/>
                <a:shade val="85000"/>
                <a:satMod val="130000"/>
              </a:schemeClr>
            </a:gs>
            <a:gs pos="34000">
              <a:schemeClr val="accent3">
                <a:alpha val="50000"/>
                <a:hueOff val="0"/>
                <a:satOff val="0"/>
                <a:lumOff val="0"/>
                <a:alphaOff val="0"/>
                <a:shade val="87000"/>
                <a:satMod val="125000"/>
              </a:schemeClr>
            </a:gs>
            <a:gs pos="70000">
              <a:schemeClr val="accent3">
                <a:alpha val="50000"/>
                <a:hueOff val="0"/>
                <a:satOff val="0"/>
                <a:lumOff val="0"/>
                <a:alphaOff val="0"/>
                <a:tint val="100000"/>
                <a:shade val="90000"/>
                <a:satMod val="130000"/>
              </a:schemeClr>
            </a:gs>
            <a:gs pos="100000">
              <a:schemeClr val="accent3">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Limited local resources </a:t>
          </a:r>
          <a:endParaRPr lang="en-US" sz="3200" kern="1200" dirty="0"/>
        </a:p>
      </dsp:txBody>
      <dsp:txXfrm>
        <a:off x="4605866" y="2939626"/>
        <a:ext cx="1950720" cy="1788160"/>
      </dsp:txXfrm>
    </dsp:sp>
    <dsp:sp modelId="{9FDDF1D8-B132-BD4E-BEDA-7D592CEAB312}">
      <dsp:nvSpPr>
        <dsp:cNvPr id="0" name=""/>
        <dsp:cNvSpPr/>
      </dsp:nvSpPr>
      <dsp:spPr>
        <a:xfrm>
          <a:off x="1265258" y="2099733"/>
          <a:ext cx="3251200" cy="3251200"/>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Difficulty securing transport</a:t>
          </a:r>
          <a:endParaRPr lang="en-US" sz="3200" kern="1200" dirty="0"/>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AAE27-CAA7-214F-859D-FA0B666467DE}" type="datetimeFigureOut">
              <a:rPr lang="en-US" smtClean="0"/>
              <a:t>5/18/17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016CD-320A-5A48-956A-AAA0B158C669}" type="slidenum">
              <a:rPr lang="en-US" smtClean="0"/>
              <a:t>‹#›</a:t>
            </a:fld>
            <a:endParaRPr lang="en-US" dirty="0"/>
          </a:p>
        </p:txBody>
      </p:sp>
    </p:spTree>
    <p:extLst>
      <p:ext uri="{BB962C8B-B14F-4D97-AF65-F5344CB8AC3E}">
        <p14:creationId xmlns:p14="http://schemas.microsoft.com/office/powerpoint/2010/main" val="11245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A REAL TRAUMA CASE TO ILLUSTRATE THE CQI CONCEPTS  </a:t>
            </a:r>
          </a:p>
          <a:p>
            <a:r>
              <a:rPr lang="en-US" baseline="0" dirty="0" smtClean="0"/>
              <a:t>SOMEWHERE IN BEAUTIFUL REMOTE LOCATION OF IHA</a:t>
            </a:r>
          </a:p>
        </p:txBody>
      </p:sp>
      <p:sp>
        <p:nvSpPr>
          <p:cNvPr id="4" name="Slide Number Placeholder 3"/>
          <p:cNvSpPr>
            <a:spLocks noGrp="1"/>
          </p:cNvSpPr>
          <p:nvPr>
            <p:ph type="sldNum" sz="quarter" idx="10"/>
          </p:nvPr>
        </p:nvSpPr>
        <p:spPr/>
        <p:txBody>
          <a:bodyPr/>
          <a:lstStyle/>
          <a:p>
            <a:fld id="{A5CE6759-8B20-478D-90B9-38D3CDDFEAD6}" type="slidenum">
              <a:rPr lang="en-US" smtClean="0"/>
              <a:pPr/>
              <a:t>9</a:t>
            </a:fld>
            <a:endParaRPr lang="en-US"/>
          </a:p>
        </p:txBody>
      </p:sp>
    </p:spTree>
    <p:extLst>
      <p:ext uri="{BB962C8B-B14F-4D97-AF65-F5344CB8AC3E}">
        <p14:creationId xmlns:p14="http://schemas.microsoft.com/office/powerpoint/2010/main" val="5104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67CEB13-9014-4923-A2DF-300F74B2C984}"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Abadi MT Condensed Light" charset="0"/>
                <a:ea typeface="Abadi MT Condensed Light" charset="0"/>
                <a:cs typeface="Abadi MT Condensed Light"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badi MT Condensed Light" charset="0"/>
                <a:ea typeface="Abadi MT Condensed Light" charset="0"/>
                <a:cs typeface="Abadi MT Condensed Light" charset="0"/>
              </a:defRPr>
            </a:lvl1pPr>
            <a:lvl2pPr>
              <a:defRPr>
                <a:latin typeface="Abadi MT Condensed Light" charset="0"/>
                <a:ea typeface="Abadi MT Condensed Light" charset="0"/>
                <a:cs typeface="Abadi MT Condensed Light" charset="0"/>
              </a:defRPr>
            </a:lvl2pPr>
            <a:lvl3pPr>
              <a:defRPr>
                <a:latin typeface="Abadi MT Condensed Light" charset="0"/>
                <a:ea typeface="Abadi MT Condensed Light" charset="0"/>
                <a:cs typeface="Abadi MT Condensed Light" charset="0"/>
              </a:defRPr>
            </a:lvl3pPr>
            <a:lvl4pPr>
              <a:defRPr>
                <a:latin typeface="Abadi MT Condensed Light" charset="0"/>
                <a:ea typeface="Abadi MT Condensed Light" charset="0"/>
                <a:cs typeface="Abadi MT Condensed Light" charset="0"/>
              </a:defRPr>
            </a:lvl4pPr>
            <a:lvl5pPr>
              <a:defRPr>
                <a:latin typeface="Abadi MT Condensed Light" charset="0"/>
                <a:ea typeface="Abadi MT Condensed Light" charset="0"/>
                <a:cs typeface="Abadi MT Condensed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67CEB13-9014-4923-A2DF-300F74B2C984}"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E41467-31C1-43C5-8328-769C515A231A}" type="datetimeFigureOut">
              <a:rPr lang="en-CA" smtClean="0"/>
              <a:t>2017-05-18</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CEB13-9014-4923-A2DF-300F74B2C984}" type="slidenum">
              <a:rPr lang="en-CA" smtClean="0"/>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41467-31C1-43C5-8328-769C515A231A}" type="datetimeFigureOut">
              <a:rPr lang="en-CA" smtClean="0"/>
              <a:t>2017-05-18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67CEB13-9014-4923-A2DF-300F74B2C984}"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E41467-31C1-43C5-8328-769C515A231A}" type="datetimeFigureOut">
              <a:rPr lang="en-CA" smtClean="0"/>
              <a:t>2017-05-18</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CEB13-9014-4923-A2DF-300F74B2C984}" type="slidenum">
              <a:rPr lang="en-CA" smtClean="0"/>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4948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RtNP0-qTSAhVI4GMKHYs8Cv0QjRwIBw&amp;url=https://idonotdespair.com/2012/07/06/bc-cycle-tour-day-2-lillooet-to-cache-creek-beautiful-day/&amp;psig=AFQjCNFNL3KSfXaXCArFrkzFfDxPSWumiw&amp;ust=1487896060534215" TargetMode="External"/><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97415" cy="1450757"/>
          </a:xfrm>
        </p:spPr>
        <p:txBody>
          <a:bodyPr/>
          <a:lstStyle/>
          <a:p>
            <a:r>
              <a:rPr lang="en-US" dirty="0" smtClean="0">
                <a:solidFill>
                  <a:schemeClr val="accent1"/>
                </a:solidFill>
                <a:latin typeface="Abadi MT Condensed Light" charset="0"/>
                <a:ea typeface="Abadi MT Condensed Light" charset="0"/>
                <a:cs typeface="Abadi MT Condensed Light" charset="0"/>
              </a:rPr>
              <a:t>Rural Patient </a:t>
            </a:r>
            <a:r>
              <a:rPr lang="en-US" dirty="0" smtClean="0">
                <a:solidFill>
                  <a:schemeClr val="accent1"/>
                </a:solidFill>
                <a:latin typeface="Abadi MT Condensed Light" charset="0"/>
                <a:ea typeface="Abadi MT Condensed Light" charset="0"/>
                <a:cs typeface="Abadi MT Condensed Light" charset="0"/>
              </a:rPr>
              <a:t>Transfers: </a:t>
            </a:r>
            <a:r>
              <a:rPr lang="en-US" dirty="0" smtClean="0">
                <a:solidFill>
                  <a:schemeClr val="accent1"/>
                </a:solidFill>
                <a:latin typeface="Abadi MT Condensed Light" charset="0"/>
                <a:ea typeface="Abadi MT Condensed Light" charset="0"/>
                <a:cs typeface="Abadi MT Condensed Light" charset="0"/>
              </a:rPr>
              <a:t>Community-based Solutions</a:t>
            </a:r>
            <a:endParaRPr lang="en-US" dirty="0">
              <a:solidFill>
                <a:schemeClr val="accent1"/>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a:xfrm>
            <a:off x="1097280" y="1845734"/>
            <a:ext cx="10058400" cy="523979"/>
          </a:xfrm>
        </p:spPr>
        <p:txBody>
          <a:bodyPr>
            <a:normAutofit/>
          </a:bodyPr>
          <a:lstStyle/>
          <a:p>
            <a:r>
              <a:rPr lang="en-US" sz="2800" dirty="0" smtClean="0"/>
              <a:t>The Importance of Community-Based Solutions for MHSU transfers</a:t>
            </a:r>
            <a:endParaRPr lang="en-US" sz="2800" dirty="0">
              <a:latin typeface="Abadi MT Condensed Light" charset="0"/>
              <a:ea typeface="Abadi MT Condensed Light" charset="0"/>
              <a:cs typeface="Abadi MT Condensed Light" charset="0"/>
            </a:endParaRPr>
          </a:p>
        </p:txBody>
      </p:sp>
      <p:sp>
        <p:nvSpPr>
          <p:cNvPr id="5" name="Content Placeholder 2"/>
          <p:cNvSpPr txBox="1">
            <a:spLocks/>
          </p:cNvSpPr>
          <p:nvPr/>
        </p:nvSpPr>
        <p:spPr>
          <a:xfrm>
            <a:off x="1187432" y="2882481"/>
            <a:ext cx="8304298" cy="5239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badi MT Condensed Light" charset="0"/>
                <a:ea typeface="Abadi MT Condensed Light" charset="0"/>
                <a:cs typeface="Abadi MT Condensed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badi MT Condensed Light" charset="0"/>
                <a:ea typeface="Abadi MT Condensed Light" charset="0"/>
                <a:cs typeface="Abadi MT Condensed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Jude Kornelsen, PhD Centre for Rural Health Research | Department of Family Practice | UBC</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9578">
            <a:off x="7642887" y="3586094"/>
            <a:ext cx="1960660" cy="2394268"/>
          </a:xfrm>
          <a:prstGeom prst="rect">
            <a:avLst/>
          </a:prstGeom>
          <a:ln>
            <a:solidFill>
              <a:schemeClr val="bg1">
                <a:lumMod val="65000"/>
              </a:schemeClr>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665297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ER Presentation</a:t>
            </a:r>
            <a:endParaRPr lang="en-US" dirty="0"/>
          </a:p>
        </p:txBody>
      </p:sp>
      <p:sp>
        <p:nvSpPr>
          <p:cNvPr id="4" name="Content Placeholder 3"/>
          <p:cNvSpPr>
            <a:spLocks noGrp="1"/>
          </p:cNvSpPr>
          <p:nvPr>
            <p:ph sz="half" idx="2"/>
          </p:nvPr>
        </p:nvSpPr>
        <p:spPr>
          <a:xfrm>
            <a:off x="4443663" y="1978790"/>
            <a:ext cx="6712017" cy="4023360"/>
          </a:xfrm>
        </p:spPr>
        <p:txBody>
          <a:bodyPr>
            <a:normAutofit fontScale="92500" lnSpcReduction="10000"/>
          </a:bodyPr>
          <a:lstStyle/>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27 year old man in remote community, </a:t>
            </a:r>
            <a:r>
              <a:rPr lang="en-US" sz="2600" dirty="0" smtClean="0">
                <a:solidFill>
                  <a:schemeClr val="tx1"/>
                </a:solidFill>
                <a:latin typeface="Abadi MT Condensed Light" charset="0"/>
                <a:ea typeface="Abadi MT Condensed Light" charset="0"/>
                <a:cs typeface="Abadi MT Condensed Light" charset="0"/>
              </a:rPr>
              <a:t>2h8m </a:t>
            </a:r>
            <a:r>
              <a:rPr lang="en-US" sz="2600" dirty="0" smtClean="0">
                <a:solidFill>
                  <a:schemeClr val="tx1"/>
                </a:solidFill>
                <a:latin typeface="Abadi MT Condensed Light" charset="0"/>
                <a:ea typeface="Abadi MT Condensed Light" charset="0"/>
                <a:cs typeface="Abadi MT Condensed Light" charset="0"/>
              </a:rPr>
              <a:t>surface travel to regional referral </a:t>
            </a:r>
            <a:r>
              <a:rPr lang="en-US" sz="2600" dirty="0" err="1" smtClean="0">
                <a:solidFill>
                  <a:schemeClr val="tx1"/>
                </a:solidFill>
                <a:latin typeface="Abadi MT Condensed Light" charset="0"/>
                <a:ea typeface="Abadi MT Condensed Light" charset="0"/>
                <a:cs typeface="Abadi MT Condensed Light" charset="0"/>
              </a:rPr>
              <a:t>centre</a:t>
            </a:r>
            <a:r>
              <a:rPr lang="en-US" sz="2600" dirty="0" smtClean="0">
                <a:solidFill>
                  <a:schemeClr val="tx1"/>
                </a:solidFill>
                <a:latin typeface="Abadi MT Condensed Light" charset="0"/>
                <a:ea typeface="Abadi MT Condensed Light" charset="0"/>
                <a:cs typeface="Abadi MT Condensed Light" charset="0"/>
              </a:rPr>
              <a:t> </a:t>
            </a:r>
          </a:p>
          <a:p>
            <a:pPr>
              <a:spcBef>
                <a:spcPts val="600"/>
              </a:spcBef>
              <a:spcAft>
                <a:spcPts val="600"/>
              </a:spcAft>
              <a:buFont typeface="Arial" charset="0"/>
              <a:buChar char="•"/>
            </a:pPr>
            <a:r>
              <a:rPr lang="en-US" sz="2600" dirty="0" err="1" smtClean="0">
                <a:solidFill>
                  <a:schemeClr val="tx1"/>
                </a:solidFill>
                <a:latin typeface="Abadi MT Condensed Light" charset="0"/>
                <a:ea typeface="Abadi MT Condensed Light" charset="0"/>
                <a:cs typeface="Abadi MT Condensed Light" charset="0"/>
              </a:rPr>
              <a:t>Accute</a:t>
            </a:r>
            <a:r>
              <a:rPr lang="en-US" sz="2600" dirty="0" smtClean="0">
                <a:solidFill>
                  <a:schemeClr val="tx1"/>
                </a:solidFill>
                <a:latin typeface="Abadi MT Condensed Light" charset="0"/>
                <a:ea typeface="Abadi MT Condensed Light" charset="0"/>
                <a:cs typeface="Abadi MT Condensed Light" charset="0"/>
              </a:rPr>
              <a:t> onset of paranoid psychotic symptoms brought in by RCMP/violent and aggressive</a:t>
            </a:r>
            <a:endParaRPr lang="en-US" sz="2400" dirty="0">
              <a:solidFill>
                <a:schemeClr val="tx1"/>
              </a:solidFill>
              <a:latin typeface="Abadi MT Condensed Light" charset="0"/>
              <a:ea typeface="Abadi MT Condensed Light" charset="0"/>
              <a:cs typeface="Abadi MT Condensed Light" charset="0"/>
            </a:endParaRPr>
          </a:p>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Restrained and given multiple doses of Haldol and Ativan</a:t>
            </a:r>
          </a:p>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‘Pink slip’ completed and urgent transport initiated </a:t>
            </a:r>
          </a:p>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BLS paramedics EMTs </a:t>
            </a:r>
            <a:r>
              <a:rPr lang="en-US" sz="2600" dirty="0" smtClean="0">
                <a:solidFill>
                  <a:schemeClr val="tx1"/>
                </a:solidFill>
                <a:latin typeface="Abadi MT Condensed Light" charset="0"/>
                <a:ea typeface="Abadi MT Condensed Light" charset="0"/>
                <a:cs typeface="Abadi MT Condensed Light" charset="0"/>
              </a:rPr>
              <a:t>reluctant to take </a:t>
            </a:r>
            <a:r>
              <a:rPr lang="en-US" sz="2600" dirty="0" smtClean="0">
                <a:solidFill>
                  <a:schemeClr val="tx1"/>
                </a:solidFill>
                <a:latin typeface="Abadi MT Condensed Light" charset="0"/>
                <a:ea typeface="Abadi MT Condensed Light" charset="0"/>
                <a:cs typeface="Abadi MT Condensed Light" charset="0"/>
              </a:rPr>
              <a:t>patient</a:t>
            </a:r>
          </a:p>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Request </a:t>
            </a:r>
            <a:r>
              <a:rPr lang="en-US" sz="2600" dirty="0" smtClean="0">
                <a:solidFill>
                  <a:schemeClr val="tx1"/>
                </a:solidFill>
                <a:latin typeface="Abadi MT Condensed Light" charset="0"/>
                <a:ea typeface="Abadi MT Condensed Light" charset="0"/>
                <a:cs typeface="Abadi MT Condensed Light" charset="0"/>
              </a:rPr>
              <a:t>patient receive a general </a:t>
            </a:r>
            <a:r>
              <a:rPr lang="en-US" sz="2600" dirty="0" smtClean="0">
                <a:solidFill>
                  <a:schemeClr val="tx1"/>
                </a:solidFill>
                <a:latin typeface="Abadi MT Condensed Light" charset="0"/>
                <a:ea typeface="Abadi MT Condensed Light" charset="0"/>
                <a:cs typeface="Abadi MT Condensed Light" charset="0"/>
              </a:rPr>
              <a:t>anesthetic </a:t>
            </a:r>
            <a:r>
              <a:rPr lang="en-US" sz="2600" dirty="0" smtClean="0">
                <a:solidFill>
                  <a:schemeClr val="tx1"/>
                </a:solidFill>
                <a:latin typeface="Abadi MT Condensed Light" charset="0"/>
                <a:ea typeface="Abadi MT Condensed Light" charset="0"/>
                <a:cs typeface="Abadi MT Condensed Light" charset="0"/>
              </a:rPr>
              <a:t>prior to transport</a:t>
            </a:r>
          </a:p>
          <a:p>
            <a:pPr>
              <a:spcBef>
                <a:spcPts val="600"/>
              </a:spcBef>
              <a:spcAft>
                <a:spcPts val="600"/>
              </a:spcAft>
              <a:buFont typeface="Arial" charset="0"/>
              <a:buChar char="•"/>
            </a:pPr>
            <a:r>
              <a:rPr lang="en-US" sz="2600" dirty="0" smtClean="0">
                <a:solidFill>
                  <a:schemeClr val="tx1"/>
                </a:solidFill>
                <a:latin typeface="Abadi MT Condensed Light" charset="0"/>
                <a:ea typeface="Abadi MT Condensed Light" charset="0"/>
                <a:cs typeface="Abadi MT Condensed Light" charset="0"/>
              </a:rPr>
              <a:t>Local physician reluctant to induce general anesthetic as patient looks like a difficult airway</a:t>
            </a:r>
            <a:endParaRPr lang="en-US" sz="2600" dirty="0">
              <a:solidFill>
                <a:schemeClr val="tx1"/>
              </a:solidFill>
              <a:latin typeface="Abadi MT Condensed Light" charset="0"/>
              <a:ea typeface="Abadi MT Condensed Light" charset="0"/>
              <a:cs typeface="Abadi MT Condensed Light" charset="0"/>
            </a:endParaRPr>
          </a:p>
          <a:p>
            <a:endParaRPr lang="en-US" dirty="0"/>
          </a:p>
        </p:txBody>
      </p:sp>
      <p:pic>
        <p:nvPicPr>
          <p:cNvPr id="3" name="Picture 2"/>
          <p:cNvPicPr>
            <a:picLocks noChangeAspect="1"/>
          </p:cNvPicPr>
          <p:nvPr/>
        </p:nvPicPr>
        <p:blipFill>
          <a:blip r:embed="rId2"/>
          <a:stretch>
            <a:fillRect/>
          </a:stretch>
        </p:blipFill>
        <p:spPr>
          <a:xfrm>
            <a:off x="1225617" y="2997535"/>
            <a:ext cx="2974287" cy="1686760"/>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4570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86274" y="2261937"/>
            <a:ext cx="1673726" cy="1074821"/>
          </a:xfrm>
          <a:prstGeom prst="roundRect">
            <a:avLst/>
          </a:prstGeom>
          <a:solidFill>
            <a:schemeClr val="bg2"/>
          </a:solidFill>
          <a:ln>
            <a:solidFill>
              <a:schemeClr val="bg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8568" y="1443789"/>
            <a:ext cx="10507579" cy="81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4135457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566483" y="2337682"/>
            <a:ext cx="1593517" cy="923330"/>
          </a:xfrm>
          <a:prstGeom prst="rect">
            <a:avLst/>
          </a:prstGeom>
          <a:noFill/>
        </p:spPr>
        <p:txBody>
          <a:bodyPr wrap="square" rtlCol="0">
            <a:spAutoFit/>
          </a:bodyPr>
          <a:lstStyle/>
          <a:p>
            <a:r>
              <a:rPr lang="en-US" dirty="0" smtClean="0">
                <a:solidFill>
                  <a:srgbClr val="C00000"/>
                </a:solidFill>
              </a:rPr>
              <a:t>Clinical/Social</a:t>
            </a:r>
          </a:p>
          <a:p>
            <a:r>
              <a:rPr lang="en-US" dirty="0" smtClean="0">
                <a:solidFill>
                  <a:srgbClr val="C00000"/>
                </a:solidFill>
              </a:rPr>
              <a:t>Moral/Ethical</a:t>
            </a:r>
          </a:p>
          <a:p>
            <a:r>
              <a:rPr lang="en-US" dirty="0" smtClean="0">
                <a:solidFill>
                  <a:srgbClr val="C00000"/>
                </a:solidFill>
              </a:rPr>
              <a:t>Tension</a:t>
            </a:r>
            <a:endParaRPr lang="en-US" dirty="0">
              <a:solidFill>
                <a:srgbClr val="C00000"/>
              </a:solidFill>
            </a:endParaRPr>
          </a:p>
        </p:txBody>
      </p:sp>
      <p:sp>
        <p:nvSpPr>
          <p:cNvPr id="7" name="Rounded Rectangle 6"/>
          <p:cNvSpPr/>
          <p:nvPr/>
        </p:nvSpPr>
        <p:spPr>
          <a:xfrm>
            <a:off x="8975557" y="3793959"/>
            <a:ext cx="2510589" cy="1997242"/>
          </a:xfrm>
          <a:prstGeom prst="roundRect">
            <a:avLst/>
          </a:prstGeom>
          <a:solidFill>
            <a:schemeClr val="bg2"/>
          </a:solidFill>
          <a:ln>
            <a:solidFill>
              <a:schemeClr val="bg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055767" y="3869703"/>
            <a:ext cx="2430379" cy="1754326"/>
          </a:xfrm>
          <a:prstGeom prst="rect">
            <a:avLst/>
          </a:prstGeom>
          <a:noFill/>
        </p:spPr>
        <p:txBody>
          <a:bodyPr wrap="square" rtlCol="0">
            <a:spAutoFit/>
          </a:bodyPr>
          <a:lstStyle/>
          <a:p>
            <a:r>
              <a:rPr lang="en-US" dirty="0" smtClean="0">
                <a:solidFill>
                  <a:srgbClr val="C00000"/>
                </a:solidFill>
              </a:rPr>
              <a:t>Values guiding solution:</a:t>
            </a:r>
          </a:p>
          <a:p>
            <a:r>
              <a:rPr lang="en-US" dirty="0">
                <a:solidFill>
                  <a:srgbClr val="C00000"/>
                </a:solidFill>
              </a:rPr>
              <a:t>-</a:t>
            </a:r>
            <a:r>
              <a:rPr lang="en-US" dirty="0" smtClean="0">
                <a:solidFill>
                  <a:srgbClr val="C00000"/>
                </a:solidFill>
              </a:rPr>
              <a:t>Concern for safety (of patient, staff, other patients);</a:t>
            </a:r>
          </a:p>
          <a:p>
            <a:r>
              <a:rPr lang="en-US" dirty="0" smtClean="0">
                <a:solidFill>
                  <a:srgbClr val="C00000"/>
                </a:solidFill>
              </a:rPr>
              <a:t>-mitigating anxiety</a:t>
            </a:r>
          </a:p>
          <a:p>
            <a:r>
              <a:rPr lang="en-US" dirty="0" smtClean="0">
                <a:solidFill>
                  <a:srgbClr val="C00000"/>
                </a:solidFill>
              </a:rPr>
              <a:t>-ED flow</a:t>
            </a:r>
          </a:p>
        </p:txBody>
      </p:sp>
    </p:spTree>
    <p:extLst>
      <p:ext uri="{BB962C8B-B14F-4D97-AF65-F5344CB8AC3E}">
        <p14:creationId xmlns:p14="http://schemas.microsoft.com/office/powerpoint/2010/main" val="3197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8463815" cy="1747698"/>
          </a:xfrm>
        </p:spPr>
        <p:txBody>
          <a:bodyPr>
            <a:normAutofit/>
          </a:bodyPr>
          <a:lstStyle/>
          <a:p>
            <a:r>
              <a:rPr lang="en-CA" sz="2300" dirty="0" smtClean="0">
                <a:latin typeface="Abadi MT Condensed Light" charset="0"/>
                <a:ea typeface="Abadi MT Condensed Light" charset="0"/>
                <a:cs typeface="Abadi MT Condensed Light" charset="0"/>
              </a:rPr>
              <a:t>A </a:t>
            </a:r>
            <a:r>
              <a:rPr lang="en-CA" sz="2300" dirty="0">
                <a:latin typeface="Abadi MT Condensed Light" charset="0"/>
                <a:ea typeface="Abadi MT Condensed Light" charset="0"/>
                <a:cs typeface="Abadi MT Condensed Light" charset="0"/>
              </a:rPr>
              <a:t>provincial commitment to facilitating </a:t>
            </a:r>
            <a:r>
              <a:rPr lang="en-CA" sz="2300" b="1" dirty="0">
                <a:latin typeface="Abadi MT Condensed Light" charset="0"/>
                <a:ea typeface="Abadi MT Condensed Light" charset="0"/>
                <a:cs typeface="Abadi MT Condensed Light" charset="0"/>
              </a:rPr>
              <a:t>high-level discussions</a:t>
            </a:r>
            <a:r>
              <a:rPr lang="en-CA" sz="2300" dirty="0">
                <a:latin typeface="Abadi MT Condensed Light" charset="0"/>
                <a:ea typeface="Abadi MT Condensed Light" charset="0"/>
                <a:cs typeface="Abadi MT Condensed Light" charset="0"/>
              </a:rPr>
              <a:t> between representatives of BCEHS, regional Health Authorities, the Joint Standing Committee on Rural Issues and provider or professional groups with a rural mandate, including the Doctors of BC, the Rural Coordination Centre of BC, the Rural and Remote Division of Family Practice and other rural Divisions of Family </a:t>
            </a:r>
            <a:r>
              <a:rPr lang="en-CA" sz="2300" dirty="0" smtClean="0">
                <a:latin typeface="Abadi MT Condensed Light" charset="0"/>
                <a:ea typeface="Abadi MT Condensed Light" charset="0"/>
                <a:cs typeface="Abadi MT Condensed Light" charset="0"/>
              </a:rPr>
              <a:t>Practice</a:t>
            </a:r>
            <a:r>
              <a:rPr lang="en-CA" sz="2300" dirty="0" smtClean="0">
                <a:latin typeface="Abadi MT Condensed Light" charset="0"/>
                <a:ea typeface="Abadi MT Condensed Light" charset="0"/>
                <a:cs typeface="Abadi MT Condensed Light" charset="0"/>
              </a:rPr>
              <a:t>;</a:t>
            </a:r>
            <a:endParaRPr lang="en-CA" sz="2300" dirty="0" smtClean="0">
              <a:latin typeface="Abadi MT Condensed Light" charset="0"/>
              <a:ea typeface="Abadi MT Condensed Light" charset="0"/>
              <a:cs typeface="Abadi MT Condensed Light" charset="0"/>
            </a:endParaRPr>
          </a:p>
        </p:txBody>
      </p:sp>
      <p:sp>
        <p:nvSpPr>
          <p:cNvPr id="3" name="TextBox 2"/>
          <p:cNvSpPr txBox="1"/>
          <p:nvPr/>
        </p:nvSpPr>
        <p:spPr>
          <a:xfrm>
            <a:off x="1097279" y="3830142"/>
            <a:ext cx="8463815" cy="1107996"/>
          </a:xfrm>
          <a:prstGeom prst="rect">
            <a:avLst/>
          </a:prstGeom>
          <a:noFill/>
        </p:spPr>
        <p:txBody>
          <a:bodyPr wrap="square" rtlCol="0">
            <a:spAutoFit/>
          </a:bodyPr>
          <a:lstStyle/>
          <a:p>
            <a:r>
              <a:rPr lang="en-US" sz="2200" dirty="0" smtClean="0">
                <a:solidFill>
                  <a:srgbClr val="C00000"/>
                </a:solidFill>
                <a:latin typeface="+mj-lt"/>
                <a:ea typeface="Abadi MT Condensed Extra Bold" charset="0"/>
                <a:cs typeface="Abadi MT Condensed Extra Bold" charset="0"/>
              </a:rPr>
              <a:t>Standing Committee on Population Health and Community struck in February with representatives from Doctors of BC, R&amp;R </a:t>
            </a:r>
            <a:r>
              <a:rPr lang="en-US" sz="2200" dirty="0" err="1" smtClean="0">
                <a:solidFill>
                  <a:srgbClr val="C00000"/>
                </a:solidFill>
                <a:latin typeface="+mj-lt"/>
                <a:ea typeface="Abadi MT Condensed Extra Bold" charset="0"/>
                <a:cs typeface="Abadi MT Condensed Extra Bold" charset="0"/>
              </a:rPr>
              <a:t>Div</a:t>
            </a:r>
            <a:r>
              <a:rPr lang="en-US" sz="2200" dirty="0" smtClean="0">
                <a:solidFill>
                  <a:srgbClr val="C00000"/>
                </a:solidFill>
                <a:latin typeface="+mj-lt"/>
                <a:ea typeface="Abadi MT Condensed Extra Bold" charset="0"/>
                <a:cs typeface="Abadi MT Condensed Extra Bold" charset="0"/>
              </a:rPr>
              <a:t> of FP, </a:t>
            </a:r>
            <a:r>
              <a:rPr lang="en-US" sz="2200" dirty="0" err="1" smtClean="0">
                <a:solidFill>
                  <a:srgbClr val="C00000"/>
                </a:solidFill>
                <a:latin typeface="+mj-lt"/>
                <a:ea typeface="Abadi MT Condensed Extra Bold" charset="0"/>
                <a:cs typeface="Abadi MT Condensed Extra Bold" charset="0"/>
              </a:rPr>
              <a:t>MoH</a:t>
            </a:r>
            <a:r>
              <a:rPr lang="en-US" sz="2200" dirty="0" smtClean="0">
                <a:solidFill>
                  <a:srgbClr val="C00000"/>
                </a:solidFill>
                <a:latin typeface="+mj-lt"/>
                <a:ea typeface="Abadi MT Condensed Extra Bold" charset="0"/>
                <a:cs typeface="Abadi MT Condensed Extra Bold" charset="0"/>
              </a:rPr>
              <a:t>, BCEHS, BCAS, HAs</a:t>
            </a:r>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203060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8014636" cy="4023360"/>
          </a:xfrm>
        </p:spPr>
        <p:txBody>
          <a:bodyPr>
            <a:normAutofit/>
          </a:bodyPr>
          <a:lstStyle/>
          <a:p>
            <a:pPr marL="0" lvl="0" indent="0" hangingPunct="0">
              <a:buNone/>
            </a:pPr>
            <a:r>
              <a:rPr lang="en-CA" sz="2300" dirty="0" smtClean="0">
                <a:latin typeface="Abadi MT Condensed Light" charset="0"/>
                <a:ea typeface="Abadi MT Condensed Light" charset="0"/>
                <a:cs typeface="Abadi MT Condensed Light" charset="0"/>
              </a:rPr>
              <a:t>Recognizing </a:t>
            </a:r>
            <a:r>
              <a:rPr lang="en-CA" sz="2300" dirty="0">
                <a:latin typeface="Abadi MT Condensed Light" charset="0"/>
                <a:ea typeface="Abadi MT Condensed Light" charset="0"/>
                <a:cs typeface="Abadi MT Condensed Light" charset="0"/>
              </a:rPr>
              <a:t>the central role of rural providers in making decisions </a:t>
            </a:r>
            <a:r>
              <a:rPr lang="en-CA" sz="2300" dirty="0" smtClean="0">
                <a:latin typeface="Abadi MT Condensed Light" charset="0"/>
                <a:ea typeface="Abadi MT Condensed Light" charset="0"/>
                <a:cs typeface="Abadi MT Condensed Light" charset="0"/>
              </a:rPr>
              <a:t>around</a:t>
            </a:r>
            <a:endParaRPr lang="en-US" sz="2300" dirty="0" smtClean="0">
              <a:latin typeface="Abadi MT Condensed Light" charset="0"/>
              <a:ea typeface="Abadi MT Condensed Light" charset="0"/>
              <a:cs typeface="Abadi MT Condensed Light" charset="0"/>
            </a:endParaRPr>
          </a:p>
          <a:p>
            <a:pPr marL="201168" lvl="1" indent="0" hangingPunct="0">
              <a:buNone/>
            </a:pPr>
            <a:r>
              <a:rPr lang="en-CA" sz="2300" dirty="0" smtClean="0">
                <a:latin typeface="Abadi MT Condensed Light" charset="0"/>
                <a:ea typeface="Abadi MT Condensed Light" charset="0"/>
                <a:cs typeface="Abadi MT Condensed Light" charset="0"/>
              </a:rPr>
              <a:t>the need for transport;</a:t>
            </a:r>
            <a:endParaRPr lang="en-US" sz="2300" dirty="0" smtClean="0">
              <a:latin typeface="Abadi MT Condensed Light" charset="0"/>
              <a:ea typeface="Abadi MT Condensed Light" charset="0"/>
              <a:cs typeface="Abadi MT Condensed Light" charset="0"/>
            </a:endParaRPr>
          </a:p>
          <a:p>
            <a:pPr marL="201168" lvl="1" indent="0" hangingPunct="0">
              <a:buNone/>
            </a:pPr>
            <a:r>
              <a:rPr lang="en-CA" sz="2300" dirty="0" smtClean="0">
                <a:latin typeface="Abadi MT Condensed Light" charset="0"/>
                <a:ea typeface="Abadi MT Condensed Light" charset="0"/>
                <a:cs typeface="Abadi MT Condensed Light" charset="0"/>
              </a:rPr>
              <a:t>the </a:t>
            </a:r>
            <a:r>
              <a:rPr lang="en-CA" sz="2300" dirty="0">
                <a:latin typeface="Abadi MT Condensed Light" charset="0"/>
                <a:ea typeface="Abadi MT Condensed Light" charset="0"/>
                <a:cs typeface="Abadi MT Condensed Light" charset="0"/>
              </a:rPr>
              <a:t>severity of need; and</a:t>
            </a:r>
            <a:endParaRPr lang="en-US" sz="2300" dirty="0">
              <a:latin typeface="Abadi MT Condensed Light" charset="0"/>
              <a:ea typeface="Abadi MT Condensed Light" charset="0"/>
              <a:cs typeface="Abadi MT Condensed Light" charset="0"/>
            </a:endParaRPr>
          </a:p>
          <a:p>
            <a:pPr marL="201168" lvl="1" indent="0" hangingPunct="0">
              <a:buNone/>
            </a:pPr>
            <a:r>
              <a:rPr lang="en-CA" sz="2300" dirty="0">
                <a:latin typeface="Abadi MT Condensed Light" charset="0"/>
                <a:ea typeface="Abadi MT Condensed Light" charset="0"/>
                <a:cs typeface="Abadi MT Condensed Light" charset="0"/>
              </a:rPr>
              <a:t>the contextual influencing factors (weather, local availability of transport teams, availability of hospital services such as laboratory and x-ray, limitations on transport such as daylight hours only transport locations, and experience and comfort of the sending provider).</a:t>
            </a:r>
            <a:endParaRPr lang="en-US" sz="2300" dirty="0">
              <a:latin typeface="Abadi MT Condensed Light" charset="0"/>
              <a:ea typeface="Abadi MT Condensed Light" charset="0"/>
              <a:cs typeface="Abadi MT Condensed Light"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7904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8319436" cy="4023360"/>
          </a:xfrm>
        </p:spPr>
        <p:txBody>
          <a:bodyPr>
            <a:normAutofit/>
          </a:bodyPr>
          <a:lstStyle/>
          <a:p>
            <a:pPr marL="0" lvl="0" indent="0" hangingPunct="0">
              <a:buNone/>
            </a:pPr>
            <a:r>
              <a:rPr lang="en-CA" sz="2400" dirty="0" smtClean="0">
                <a:latin typeface="Abadi MT Condensed Light" charset="0"/>
                <a:ea typeface="Abadi MT Condensed Light" charset="0"/>
                <a:cs typeface="Abadi MT Condensed Light" charset="0"/>
              </a:rPr>
              <a:t>Supporting </a:t>
            </a:r>
            <a:r>
              <a:rPr lang="en-CA" sz="2400" dirty="0">
                <a:latin typeface="Abadi MT Condensed Light" charset="0"/>
                <a:ea typeface="Abadi MT Condensed Light" charset="0"/>
                <a:cs typeface="Abadi MT Condensed Light" charset="0"/>
              </a:rPr>
              <a:t>the capacity of local, </a:t>
            </a:r>
            <a:r>
              <a:rPr lang="en-CA" sz="2400" dirty="0" err="1">
                <a:latin typeface="Abadi MT Condensed Light" charset="0"/>
                <a:ea typeface="Abadi MT Condensed Light" charset="0"/>
                <a:cs typeface="Abadi MT Condensed Light" charset="0"/>
              </a:rPr>
              <a:t>interprofessional</a:t>
            </a:r>
            <a:r>
              <a:rPr lang="en-CA" sz="2400" dirty="0">
                <a:latin typeface="Abadi MT Condensed Light" charset="0"/>
                <a:ea typeface="Abadi MT Condensed Light" charset="0"/>
                <a:cs typeface="Abadi MT Condensed Light" charset="0"/>
              </a:rPr>
              <a:t> care teams to maintain care of complex patients </a:t>
            </a:r>
            <a:r>
              <a:rPr lang="en-CA" sz="2400" dirty="0" smtClean="0">
                <a:latin typeface="Abadi MT Condensed Light" charset="0"/>
                <a:ea typeface="Abadi MT Condensed Light" charset="0"/>
                <a:cs typeface="Abadi MT Condensed Light" charset="0"/>
              </a:rPr>
              <a:t>through:</a:t>
            </a:r>
            <a:endParaRPr lang="en-US" sz="2400" dirty="0">
              <a:latin typeface="Abadi MT Condensed Light" charset="0"/>
              <a:ea typeface="Abadi MT Condensed Light" charset="0"/>
              <a:cs typeface="Abadi MT Condensed Light" charset="0"/>
            </a:endParaRPr>
          </a:p>
          <a:p>
            <a:pPr lvl="1" hangingPunct="0">
              <a:buFont typeface="Arial" charset="0"/>
              <a:buChar char="•"/>
            </a:pPr>
            <a:r>
              <a:rPr lang="en-CA" sz="2400" dirty="0">
                <a:latin typeface="Abadi MT Condensed Light" charset="0"/>
                <a:ea typeface="Abadi MT Condensed Light" charset="0"/>
                <a:cs typeface="Abadi MT Condensed Light" charset="0"/>
              </a:rPr>
              <a:t>I</a:t>
            </a:r>
            <a:r>
              <a:rPr lang="en-CA" sz="2400" dirty="0" smtClean="0">
                <a:latin typeface="Abadi MT Condensed Light" charset="0"/>
                <a:ea typeface="Abadi MT Condensed Light" charset="0"/>
                <a:cs typeface="Abadi MT Condensed Light" charset="0"/>
              </a:rPr>
              <a:t>ncreased </a:t>
            </a:r>
            <a:r>
              <a:rPr lang="en-CA" sz="2400" dirty="0">
                <a:latin typeface="Abadi MT Condensed Light" charset="0"/>
                <a:ea typeface="Abadi MT Condensed Light" charset="0"/>
                <a:cs typeface="Abadi MT Condensed Light" charset="0"/>
              </a:rPr>
              <a:t>Continuing Professional Development (CPD) through local </a:t>
            </a:r>
            <a:r>
              <a:rPr lang="en-CA" sz="2400" dirty="0" err="1">
                <a:latin typeface="Abadi MT Condensed Light" charset="0"/>
                <a:ea typeface="Abadi MT Condensed Light" charset="0"/>
                <a:cs typeface="Abadi MT Condensed Light" charset="0"/>
              </a:rPr>
              <a:t>interprofessional</a:t>
            </a:r>
            <a:r>
              <a:rPr lang="en-CA" sz="2400" dirty="0">
                <a:latin typeface="Abadi MT Condensed Light" charset="0"/>
                <a:ea typeface="Abadi MT Condensed Light" charset="0"/>
                <a:cs typeface="Abadi MT Condensed Light" charset="0"/>
              </a:rPr>
              <a:t> education;</a:t>
            </a:r>
            <a:endParaRPr lang="en-US" sz="2400" dirty="0">
              <a:latin typeface="Abadi MT Condensed Light" charset="0"/>
              <a:ea typeface="Abadi MT Condensed Light" charset="0"/>
              <a:cs typeface="Abadi MT Condensed Light" charset="0"/>
            </a:endParaRPr>
          </a:p>
          <a:p>
            <a:pPr lvl="1" hangingPunct="0">
              <a:buFont typeface="Arial" charset="0"/>
              <a:buChar char="•"/>
            </a:pPr>
            <a:r>
              <a:rPr lang="en-CA" sz="2400" dirty="0">
                <a:latin typeface="Abadi MT Condensed Light" charset="0"/>
                <a:ea typeface="Abadi MT Condensed Light" charset="0"/>
                <a:cs typeface="Abadi MT Condensed Light" charset="0"/>
              </a:rPr>
              <a:t>The support of on-site critical care and transport teams from regional centres; </a:t>
            </a:r>
            <a:r>
              <a:rPr lang="en-CA" sz="2400" dirty="0" smtClean="0">
                <a:latin typeface="Abadi MT Condensed Light" charset="0"/>
                <a:ea typeface="Abadi MT Condensed Light" charset="0"/>
                <a:cs typeface="Abadi MT Condensed Light" charset="0"/>
              </a:rPr>
              <a:t>and</a:t>
            </a:r>
            <a:r>
              <a:rPr lang="en-US" sz="2400" dirty="0">
                <a:latin typeface="Abadi MT Condensed Light" charset="0"/>
                <a:ea typeface="Abadi MT Condensed Light" charset="0"/>
                <a:cs typeface="Abadi MT Condensed Light" charset="0"/>
              </a:rPr>
              <a:t> </a:t>
            </a:r>
            <a:r>
              <a:rPr lang="en-CA" sz="2400" dirty="0" smtClean="0">
                <a:latin typeface="Abadi MT Condensed Light" charset="0"/>
                <a:ea typeface="Abadi MT Condensed Light" charset="0"/>
                <a:cs typeface="Abadi MT Condensed Light" charset="0"/>
              </a:rPr>
              <a:t>real-time </a:t>
            </a:r>
            <a:r>
              <a:rPr lang="en-CA" sz="2400" dirty="0">
                <a:latin typeface="Abadi MT Condensed Light" charset="0"/>
                <a:ea typeface="Abadi MT Condensed Light" charset="0"/>
                <a:cs typeface="Abadi MT Condensed Light" charset="0"/>
              </a:rPr>
              <a:t>telehealth linkages to specialist centres as required.</a:t>
            </a:r>
            <a:r>
              <a:rPr lang="en-US" sz="2400" dirty="0">
                <a:latin typeface="Abadi MT Condensed Light" charset="0"/>
                <a:ea typeface="Abadi MT Condensed Light" charset="0"/>
                <a:cs typeface="Abadi MT Condensed Light" charset="0"/>
              </a:rPr>
              <a:t> </a:t>
            </a:r>
            <a:endParaRPr lang="en-US" sz="2400" dirty="0" smtClean="0">
              <a:latin typeface="Abadi MT Condensed Light" charset="0"/>
              <a:ea typeface="Abadi MT Condensed Light" charset="0"/>
              <a:cs typeface="Abadi MT Condensed Light"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6942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7918383" cy="4023360"/>
          </a:xfrm>
        </p:spPr>
        <p:txBody>
          <a:bodyPr>
            <a:normAutofit/>
          </a:bodyPr>
          <a:lstStyle/>
          <a:p>
            <a:pPr lvl="0" hangingPunct="0"/>
            <a:r>
              <a:rPr lang="en-CA" sz="2400" dirty="0">
                <a:latin typeface="Abadi MT Condensed Light" charset="0"/>
                <a:ea typeface="Abadi MT Condensed Light" charset="0"/>
                <a:cs typeface="Abadi MT Condensed Light" charset="0"/>
              </a:rPr>
              <a:t>Improving and streamlining communications between care providers in rural sites and BCEHS</a:t>
            </a:r>
            <a:endParaRPr lang="en-US" sz="2400" dirty="0">
              <a:latin typeface="Abadi MT Condensed Light" charset="0"/>
              <a:ea typeface="Abadi MT Condensed Light" charset="0"/>
              <a:cs typeface="Abadi MT Condensed Light" charset="0"/>
            </a:endParaRPr>
          </a:p>
          <a:p>
            <a:pPr lvl="1" hangingPunct="0"/>
            <a:r>
              <a:rPr lang="en-CA" sz="2400" dirty="0">
                <a:latin typeface="Abadi MT Condensed Light" charset="0"/>
                <a:ea typeface="Abadi MT Condensed Light" charset="0"/>
                <a:cs typeface="Abadi MT Condensed Light" charset="0"/>
              </a:rPr>
              <a:t>when initiating transfer requests; and </a:t>
            </a:r>
            <a:endParaRPr lang="en-US" sz="2400" dirty="0">
              <a:latin typeface="Abadi MT Condensed Light" charset="0"/>
              <a:ea typeface="Abadi MT Condensed Light" charset="0"/>
              <a:cs typeface="Abadi MT Condensed Light" charset="0"/>
            </a:endParaRPr>
          </a:p>
          <a:p>
            <a:pPr lvl="1" hangingPunct="0"/>
            <a:r>
              <a:rPr lang="en-CA" sz="2400" dirty="0">
                <a:latin typeface="Abadi MT Condensed Light" charset="0"/>
                <a:ea typeface="Abadi MT Condensed Light" charset="0"/>
                <a:cs typeface="Abadi MT Condensed Light" charset="0"/>
              </a:rPr>
              <a:t>when transport is delayed or diverted</a:t>
            </a:r>
            <a:endParaRPr lang="en-US" sz="2400" dirty="0">
              <a:latin typeface="Abadi MT Condensed Light" charset="0"/>
              <a:ea typeface="Abadi MT Condensed Light" charset="0"/>
              <a:cs typeface="Abadi MT Condensed Light"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251409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7918383" cy="4023360"/>
          </a:xfrm>
        </p:spPr>
        <p:txBody>
          <a:bodyPr>
            <a:normAutofit/>
          </a:bodyPr>
          <a:lstStyle/>
          <a:p>
            <a:pPr lvl="0" hangingPunct="0"/>
            <a:r>
              <a:rPr lang="en-CA" sz="2400" dirty="0">
                <a:latin typeface="Abadi MT Condensed Light" charset="0"/>
                <a:ea typeface="Abadi MT Condensed Light" charset="0"/>
                <a:cs typeface="Abadi MT Condensed Light" charset="0"/>
              </a:rPr>
              <a:t>Providing enhanced clinical support (e.g. Telehealth consultation, or in-person nursing support from referral centres) to avoid unnecessary transfers to secondary/tertiary care.</a:t>
            </a:r>
            <a:endParaRPr lang="en-US" sz="2400" dirty="0">
              <a:latin typeface="Abadi MT Condensed Light" charset="0"/>
              <a:ea typeface="Abadi MT Condensed Light" charset="0"/>
              <a:cs typeface="Abadi MT Condensed Light"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184352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7918383" cy="4023360"/>
          </a:xfrm>
        </p:spPr>
        <p:txBody>
          <a:bodyPr>
            <a:normAutofit/>
          </a:bodyPr>
          <a:lstStyle/>
          <a:p>
            <a:pPr lvl="0" hangingPunct="0"/>
            <a:r>
              <a:rPr lang="en-CA" sz="2400" dirty="0">
                <a:latin typeface="Abadi MT Condensed Light" charset="0"/>
                <a:ea typeface="Abadi MT Condensed Light" charset="0"/>
                <a:cs typeface="Abadi MT Condensed Light" charset="0"/>
              </a:rPr>
              <a:t>Providing enhanced clinical support (e.g. Telehealth consultation, or in-person nursing support from referral centres) to avoid unnecessary transfers to secondary/tertiary care.</a:t>
            </a:r>
            <a:endParaRPr lang="en-US" sz="2400" dirty="0">
              <a:latin typeface="Abadi MT Condensed Light" charset="0"/>
              <a:ea typeface="Abadi MT Condensed Light" charset="0"/>
              <a:cs typeface="Abadi MT Condensed Light"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29607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7918383" cy="4023360"/>
          </a:xfrm>
        </p:spPr>
        <p:txBody>
          <a:bodyPr>
            <a:normAutofit/>
          </a:bodyPr>
          <a:lstStyle/>
          <a:p>
            <a:pPr lvl="0" hangingPunct="0"/>
            <a:r>
              <a:rPr lang="en-CA" dirty="0">
                <a:latin typeface="+mj-lt"/>
                <a:ea typeface="Abadi MT Condensed Extra Bold" charset="0"/>
                <a:cs typeface="Abadi MT Condensed Extra Bold" charset="0"/>
              </a:rPr>
              <a:t>Transport initiation should be streamlined for efficiency, recognizing the critical clinical role of the referring provider both with the transferring patient and in the care of other patients.  Referring providers should not be required to repeat a clinical report multiple times to different parties in order to initiate transfer</a:t>
            </a:r>
            <a:r>
              <a:rPr lang="en-CA" dirty="0" smtClean="0">
                <a:latin typeface="+mj-lt"/>
                <a:ea typeface="Abadi MT Condensed Extra Bold" charset="0"/>
                <a:cs typeface="Abadi MT Condensed Extra Bold" charset="0"/>
              </a:rPr>
              <a:t>.</a:t>
            </a:r>
          </a:p>
          <a:p>
            <a:pPr lvl="0" hangingPunct="0"/>
            <a:endParaRPr lang="en-CA" dirty="0">
              <a:latin typeface="+mj-lt"/>
              <a:ea typeface="Abadi MT Condensed Extra Bold" charset="0"/>
              <a:cs typeface="Abadi MT Condensed Extra Bold" charset="0"/>
            </a:endParaRPr>
          </a:p>
          <a:p>
            <a:pPr hangingPunct="0"/>
            <a:r>
              <a:rPr lang="en-CA" dirty="0">
                <a:latin typeface="+mj-lt"/>
                <a:ea typeface="Abadi MT Condensed Extra Bold" charset="0"/>
                <a:cs typeface="Abadi MT Condensed Extra Bold" charset="0"/>
              </a:rPr>
              <a:t>Lines of communication back to rural sites should be systematically maintained after transport, alerting the referring site to the course of care and outcome of the transferred patient.</a:t>
            </a:r>
            <a:endParaRPr lang="en-US" dirty="0">
              <a:latin typeface="+mj-lt"/>
              <a:ea typeface="Abadi MT Condensed Extra Bold" charset="0"/>
              <a:cs typeface="Abadi MT Condensed Extra Bold" charset="0"/>
            </a:endParaRPr>
          </a:p>
          <a:p>
            <a:pPr lvl="0" hangingPunct="0"/>
            <a:endParaRPr lang="en-US" dirty="0">
              <a:latin typeface="+mj-lt"/>
              <a:ea typeface="Abadi MT Condensed Extra Bold" charset="0"/>
              <a:cs typeface="Abadi MT Condensed Extra Bold"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4546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smtClean="0"/>
              <a:t>Recommendations</a:t>
            </a:r>
            <a:endParaRPr lang="en-US" dirty="0"/>
          </a:p>
        </p:txBody>
      </p:sp>
      <p:sp>
        <p:nvSpPr>
          <p:cNvPr id="7" name="Content Placeholder 2"/>
          <p:cNvSpPr>
            <a:spLocks noGrp="1"/>
          </p:cNvSpPr>
          <p:nvPr>
            <p:ph idx="1"/>
          </p:nvPr>
        </p:nvSpPr>
        <p:spPr>
          <a:xfrm>
            <a:off x="1097280" y="1909902"/>
            <a:ext cx="7918383" cy="4023360"/>
          </a:xfrm>
        </p:spPr>
        <p:txBody>
          <a:bodyPr>
            <a:normAutofit/>
          </a:bodyPr>
          <a:lstStyle/>
          <a:p>
            <a:pPr lvl="0" hangingPunct="0"/>
            <a:r>
              <a:rPr lang="en-CA" sz="2400" dirty="0">
                <a:latin typeface="Abadi MT Condensed Light" charset="0"/>
                <a:ea typeface="Abadi MT Condensed Light" charset="0"/>
                <a:cs typeface="Abadi MT Condensed Light" charset="0"/>
              </a:rPr>
              <a:t>Transport initiation should be streamlined for efficiency, recognizing the critical clinical role of the referring provider both with the transferring patient and in the care of other patients.  Referring providers should not be required to repeat a clinical report multiple times to different parties in order to initiate transfer</a:t>
            </a:r>
            <a:r>
              <a:rPr lang="en-CA" sz="2400" dirty="0" smtClean="0">
                <a:latin typeface="Abadi MT Condensed Light" charset="0"/>
                <a:ea typeface="Abadi MT Condensed Light" charset="0"/>
                <a:cs typeface="Abadi MT Condensed Light" charset="0"/>
              </a:rPr>
              <a:t>.</a:t>
            </a:r>
          </a:p>
          <a:p>
            <a:pPr lvl="0" hangingPunct="0"/>
            <a:endParaRPr lang="en-CA" sz="2400" dirty="0">
              <a:latin typeface="Abadi MT Condensed Light" charset="0"/>
              <a:ea typeface="Abadi MT Condensed Light" charset="0"/>
              <a:cs typeface="Abadi MT Condensed Light" charset="0"/>
            </a:endParaRPr>
          </a:p>
          <a:p>
            <a:pPr hangingPunct="0"/>
            <a:r>
              <a:rPr lang="en-CA" sz="2400" dirty="0">
                <a:latin typeface="Abadi MT Condensed Light" charset="0"/>
                <a:ea typeface="Abadi MT Condensed Light" charset="0"/>
                <a:cs typeface="Abadi MT Condensed Light" charset="0"/>
              </a:rPr>
              <a:t>Lines of communication back to rural sites should be systematically maintained after transport, alerting the referring site to the course of care and outcome of the transferred patient.</a:t>
            </a:r>
            <a:endParaRPr lang="en-US" sz="2400" dirty="0">
              <a:latin typeface="Abadi MT Condensed Light" charset="0"/>
              <a:ea typeface="Abadi MT Condensed Light" charset="0"/>
              <a:cs typeface="Abadi MT Condensed Light" charset="0"/>
            </a:endParaRPr>
          </a:p>
          <a:p>
            <a:pPr lvl="0" hangingPunct="0"/>
            <a:endParaRPr lang="en-US" dirty="0">
              <a:latin typeface="+mj-lt"/>
              <a:ea typeface="Abadi MT Condensed Extra Bold" charset="0"/>
              <a:cs typeface="Abadi MT Condensed Extra Bold" charset="0"/>
            </a:endParaRPr>
          </a:p>
          <a:p>
            <a:pPr lvl="0">
              <a:buFont typeface="Arial" charset="0"/>
              <a:buChar char="•"/>
            </a:pPr>
            <a:endParaRPr lang="en-US" sz="2800" dirty="0"/>
          </a:p>
          <a:p>
            <a:pPr>
              <a:buFont typeface="Wingdings" charset="2"/>
              <a:buChar char="Ø"/>
            </a:pPr>
            <a:endParaRPr lang="en-US" sz="2800" dirty="0"/>
          </a:p>
        </p:txBody>
      </p:sp>
      <p:pic>
        <p:nvPicPr>
          <p:cNvPr id="4" name="Picture 3"/>
          <p:cNvPicPr>
            <a:picLocks noChangeAspect="1"/>
          </p:cNvPicPr>
          <p:nvPr/>
        </p:nvPicPr>
        <p:blipFill>
          <a:blip r:embed="rId2"/>
          <a:stretch>
            <a:fillRect/>
          </a:stretch>
        </p:blipFill>
        <p:spPr>
          <a:xfrm>
            <a:off x="9253046" y="4124926"/>
            <a:ext cx="1902634" cy="1971508"/>
          </a:xfrm>
          <a:prstGeom prst="rect">
            <a:avLst/>
          </a:prstGeom>
        </p:spPr>
      </p:pic>
    </p:spTree>
    <p:extLst>
      <p:ext uri="{BB962C8B-B14F-4D97-AF65-F5344CB8AC3E}">
        <p14:creationId xmlns:p14="http://schemas.microsoft.com/office/powerpoint/2010/main" val="4416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Problem</a:t>
            </a:r>
            <a:endParaRPr lang="fr-CA" dirty="0"/>
          </a:p>
        </p:txBody>
      </p:sp>
      <p:sp>
        <p:nvSpPr>
          <p:cNvPr id="3" name="Content Placeholder 2"/>
          <p:cNvSpPr>
            <a:spLocks noGrp="1"/>
          </p:cNvSpPr>
          <p:nvPr>
            <p:ph idx="1"/>
          </p:nvPr>
        </p:nvSpPr>
        <p:spPr>
          <a:xfrm>
            <a:off x="1097280" y="1845734"/>
            <a:ext cx="6528816" cy="4284318"/>
          </a:xfrm>
        </p:spPr>
        <p:txBody>
          <a:bodyPr>
            <a:normAutofit fontScale="92500" lnSpcReduction="20000"/>
          </a:bodyPr>
          <a:lstStyle/>
          <a:p>
            <a:pPr>
              <a:buFont typeface="Arial" charset="0"/>
              <a:buChar char="•"/>
            </a:pPr>
            <a:r>
              <a:rPr lang="fr-CA" sz="2200" dirty="0" err="1" smtClean="0"/>
              <a:t>Low</a:t>
            </a:r>
            <a:r>
              <a:rPr lang="fr-CA" sz="2200" dirty="0" smtClean="0"/>
              <a:t> PCP </a:t>
            </a:r>
            <a:r>
              <a:rPr lang="fr-CA" sz="2200" dirty="0" err="1" smtClean="0"/>
              <a:t>attachment</a:t>
            </a:r>
            <a:r>
              <a:rPr lang="fr-CA" sz="2200" dirty="0" smtClean="0"/>
              <a:t> in </a:t>
            </a:r>
            <a:r>
              <a:rPr lang="fr-CA" sz="2200" dirty="0" err="1" smtClean="0"/>
              <a:t>some</a:t>
            </a:r>
            <a:r>
              <a:rPr lang="fr-CA" sz="2200" dirty="0" smtClean="0"/>
              <a:t> </a:t>
            </a:r>
            <a:r>
              <a:rPr lang="fr-CA" sz="2200" dirty="0" err="1" smtClean="0"/>
              <a:t>communities</a:t>
            </a:r>
            <a:r>
              <a:rPr lang="fr-CA" sz="2200" dirty="0" smtClean="0"/>
              <a:t> (</a:t>
            </a:r>
            <a:r>
              <a:rPr lang="fr-CA" sz="2200" dirty="0" err="1" smtClean="0"/>
              <a:t>potential</a:t>
            </a:r>
            <a:r>
              <a:rPr lang="fr-CA" sz="2200" dirty="0" smtClean="0"/>
              <a:t> for gaps in services)</a:t>
            </a:r>
          </a:p>
          <a:p>
            <a:pPr lvl="1">
              <a:buFont typeface="Arial" charset="0"/>
              <a:buChar char="•"/>
            </a:pPr>
            <a:r>
              <a:rPr lang="fr-CA" dirty="0" err="1" smtClean="0"/>
              <a:t>Difficulty</a:t>
            </a:r>
            <a:r>
              <a:rPr lang="fr-CA" dirty="0" smtClean="0"/>
              <a:t> </a:t>
            </a:r>
            <a:r>
              <a:rPr lang="fr-CA" dirty="0" smtClean="0"/>
              <a:t>of </a:t>
            </a:r>
            <a:r>
              <a:rPr lang="fr-CA" dirty="0" smtClean="0"/>
              <a:t>MHSU patients </a:t>
            </a:r>
            <a:r>
              <a:rPr lang="fr-CA" dirty="0" err="1" smtClean="0"/>
              <a:t>being</a:t>
            </a:r>
            <a:r>
              <a:rPr lang="fr-CA" dirty="0" smtClean="0"/>
              <a:t> </a:t>
            </a:r>
            <a:r>
              <a:rPr lang="fr-CA" dirty="0" err="1" smtClean="0"/>
              <a:t>accepted</a:t>
            </a:r>
            <a:r>
              <a:rPr lang="fr-CA" dirty="0" smtClean="0"/>
              <a:t> </a:t>
            </a:r>
            <a:r>
              <a:rPr lang="fr-CA" dirty="0" err="1" smtClean="0"/>
              <a:t>into</a:t>
            </a:r>
            <a:r>
              <a:rPr lang="fr-CA" dirty="0" smtClean="0"/>
              <a:t> practices</a:t>
            </a:r>
          </a:p>
          <a:p>
            <a:pPr lvl="1">
              <a:buFont typeface="Arial" charset="0"/>
              <a:buChar char="•"/>
            </a:pPr>
            <a:r>
              <a:rPr lang="fr-CA" dirty="0" err="1" smtClean="0"/>
              <a:t>Lack</a:t>
            </a:r>
            <a:r>
              <a:rPr lang="fr-CA" dirty="0" smtClean="0"/>
              <a:t> of </a:t>
            </a:r>
            <a:r>
              <a:rPr lang="fr-CA" dirty="0" err="1" smtClean="0"/>
              <a:t>continuity</a:t>
            </a:r>
            <a:r>
              <a:rPr lang="fr-CA" dirty="0" smtClean="0"/>
              <a:t> of care</a:t>
            </a:r>
            <a:endParaRPr lang="fr-CA" sz="2200" dirty="0"/>
          </a:p>
          <a:p>
            <a:pPr>
              <a:buFont typeface="Arial" charset="0"/>
              <a:buChar char="•"/>
            </a:pPr>
            <a:r>
              <a:rPr lang="fr-CA" sz="2200" dirty="0" smtClean="0"/>
              <a:t>ED </a:t>
            </a:r>
            <a:r>
              <a:rPr lang="fr-CA" sz="2200" dirty="0" err="1" smtClean="0"/>
              <a:t>often</a:t>
            </a:r>
            <a:r>
              <a:rPr lang="fr-CA" sz="2200" dirty="0" smtClean="0"/>
              <a:t> </a:t>
            </a:r>
            <a:r>
              <a:rPr lang="fr-CA" sz="2200" dirty="0" err="1" smtClean="0"/>
              <a:t>primary</a:t>
            </a:r>
            <a:r>
              <a:rPr lang="fr-CA" sz="2200" dirty="0" smtClean="0"/>
              <a:t> point </a:t>
            </a:r>
            <a:r>
              <a:rPr lang="fr-CA" sz="2200" dirty="0" smtClean="0"/>
              <a:t>of </a:t>
            </a:r>
            <a:r>
              <a:rPr lang="fr-CA" sz="2200" dirty="0" err="1" smtClean="0"/>
              <a:t>access</a:t>
            </a:r>
            <a:r>
              <a:rPr lang="fr-CA" sz="2200" dirty="0" smtClean="0"/>
              <a:t> </a:t>
            </a:r>
            <a:r>
              <a:rPr lang="fr-CA" sz="2200" dirty="0" err="1" smtClean="0"/>
              <a:t>into</a:t>
            </a:r>
            <a:r>
              <a:rPr lang="fr-CA" sz="2200" dirty="0" smtClean="0"/>
              <a:t> </a:t>
            </a:r>
            <a:r>
              <a:rPr lang="fr-CA" sz="2200" dirty="0" err="1" smtClean="0"/>
              <a:t>health</a:t>
            </a:r>
            <a:r>
              <a:rPr lang="fr-CA" sz="2200" dirty="0" smtClean="0"/>
              <a:t> care system</a:t>
            </a:r>
          </a:p>
          <a:p>
            <a:pPr>
              <a:buFont typeface="Arial" charset="0"/>
              <a:buChar char="•"/>
            </a:pPr>
            <a:r>
              <a:rPr lang="fr-CA" sz="2200" dirty="0" err="1" smtClean="0"/>
              <a:t>Lack</a:t>
            </a:r>
            <a:r>
              <a:rPr lang="fr-CA" sz="2200" dirty="0" smtClean="0"/>
              <a:t> of local </a:t>
            </a:r>
            <a:r>
              <a:rPr lang="fr-CA" sz="2200" dirty="0" err="1" smtClean="0"/>
              <a:t>resources</a:t>
            </a:r>
            <a:r>
              <a:rPr lang="fr-CA" sz="2200" dirty="0" smtClean="0"/>
              <a:t> (</a:t>
            </a:r>
            <a:r>
              <a:rPr lang="fr-CA" sz="2200" dirty="0" err="1" smtClean="0"/>
              <a:t>designated</a:t>
            </a:r>
            <a:r>
              <a:rPr lang="fr-CA" sz="2200" dirty="0" smtClean="0"/>
              <a:t> quiet room, MH nurses)</a:t>
            </a:r>
          </a:p>
          <a:p>
            <a:pPr>
              <a:buFont typeface="Arial" charset="0"/>
              <a:buChar char="•"/>
            </a:pPr>
            <a:r>
              <a:rPr lang="fr-CA" sz="2200" dirty="0" smtClean="0"/>
              <a:t>The </a:t>
            </a:r>
            <a:r>
              <a:rPr lang="fr-CA" sz="2200" dirty="0" err="1" smtClean="0"/>
              <a:t>need</a:t>
            </a:r>
            <a:r>
              <a:rPr lang="fr-CA" sz="2200" dirty="0" smtClean="0"/>
              <a:t> for MHSU </a:t>
            </a:r>
            <a:r>
              <a:rPr lang="fr-CA" sz="2200" dirty="0" err="1" smtClean="0"/>
              <a:t>tranport</a:t>
            </a:r>
            <a:r>
              <a:rPr lang="fr-CA" sz="2200" dirty="0" smtClean="0"/>
              <a:t> </a:t>
            </a:r>
            <a:r>
              <a:rPr lang="fr-CA" sz="2200" dirty="0" err="1" smtClean="0"/>
              <a:t>is</a:t>
            </a:r>
            <a:r>
              <a:rPr lang="fr-CA" sz="2200" dirty="0" smtClean="0"/>
              <a:t> </a:t>
            </a:r>
            <a:r>
              <a:rPr lang="fr-CA" sz="2200" dirty="0" err="1" smtClean="0"/>
              <a:t>frequent</a:t>
            </a:r>
            <a:r>
              <a:rPr lang="fr-CA" sz="2200" dirty="0" smtClean="0"/>
              <a:t> in </a:t>
            </a:r>
            <a:r>
              <a:rPr lang="fr-CA" sz="2200" dirty="0" err="1" smtClean="0"/>
              <a:t>many</a:t>
            </a:r>
            <a:r>
              <a:rPr lang="fr-CA" sz="2200" dirty="0" smtClean="0"/>
              <a:t> rural </a:t>
            </a:r>
            <a:r>
              <a:rPr lang="fr-CA" sz="2200" dirty="0" err="1" smtClean="0"/>
              <a:t>communities</a:t>
            </a:r>
            <a:r>
              <a:rPr lang="fr-CA" sz="2200" dirty="0" smtClean="0"/>
              <a:t> due to </a:t>
            </a:r>
            <a:r>
              <a:rPr lang="fr-CA" sz="2200" dirty="0" err="1" smtClean="0"/>
              <a:t>limited</a:t>
            </a:r>
            <a:r>
              <a:rPr lang="fr-CA" sz="2200" dirty="0" smtClean="0"/>
              <a:t> on-site </a:t>
            </a:r>
            <a:r>
              <a:rPr lang="fr-CA" sz="2200" dirty="0" err="1" smtClean="0"/>
              <a:t>resources</a:t>
            </a:r>
            <a:endParaRPr lang="fr-CA" sz="2200" dirty="0" smtClean="0"/>
          </a:p>
          <a:p>
            <a:pPr>
              <a:buFont typeface="Arial" charset="0"/>
              <a:buChar char="•"/>
            </a:pPr>
            <a:r>
              <a:rPr lang="fr-CA" sz="2200" dirty="0" err="1" smtClean="0"/>
              <a:t>Concerns</a:t>
            </a:r>
            <a:r>
              <a:rPr lang="fr-CA" sz="2200" dirty="0" smtClean="0"/>
              <a:t> of transport personnel </a:t>
            </a:r>
            <a:r>
              <a:rPr lang="fr-CA" sz="2200" dirty="0" err="1" smtClean="0"/>
              <a:t>may</a:t>
            </a:r>
            <a:r>
              <a:rPr lang="fr-CA" sz="2200" dirty="0" smtClean="0"/>
              <a:t> </a:t>
            </a:r>
            <a:r>
              <a:rPr lang="fr-CA" sz="2200" dirty="0" err="1" smtClean="0"/>
              <a:t>include</a:t>
            </a:r>
            <a:r>
              <a:rPr lang="fr-CA" sz="2200" dirty="0" smtClean="0"/>
              <a:t>:</a:t>
            </a:r>
            <a:endParaRPr lang="fr-CA" sz="2200" dirty="0" smtClean="0"/>
          </a:p>
          <a:p>
            <a:pPr lvl="1">
              <a:buFont typeface="Arial" charset="0"/>
              <a:buChar char="•"/>
            </a:pPr>
            <a:r>
              <a:rPr lang="fr-CA" dirty="0" err="1"/>
              <a:t>Potential</a:t>
            </a:r>
            <a:r>
              <a:rPr lang="fr-CA" dirty="0"/>
              <a:t> for </a:t>
            </a:r>
            <a:r>
              <a:rPr lang="fr-CA" dirty="0" smtClean="0"/>
              <a:t>patient self-</a:t>
            </a:r>
            <a:r>
              <a:rPr lang="fr-CA" dirty="0" err="1" smtClean="0"/>
              <a:t>harm</a:t>
            </a:r>
            <a:r>
              <a:rPr lang="fr-CA" dirty="0" smtClean="0"/>
              <a:t> </a:t>
            </a:r>
            <a:r>
              <a:rPr lang="fr-CA" dirty="0" err="1"/>
              <a:t>during</a:t>
            </a:r>
            <a:r>
              <a:rPr lang="fr-CA" dirty="0"/>
              <a:t> transport</a:t>
            </a:r>
          </a:p>
          <a:p>
            <a:pPr lvl="1">
              <a:buFont typeface="Arial" charset="0"/>
              <a:buChar char="•"/>
            </a:pPr>
            <a:r>
              <a:rPr lang="fr-CA" dirty="0" err="1"/>
              <a:t>Potential</a:t>
            </a:r>
            <a:r>
              <a:rPr lang="fr-CA" dirty="0"/>
              <a:t> for </a:t>
            </a:r>
            <a:r>
              <a:rPr lang="fr-CA" dirty="0" err="1"/>
              <a:t>harm</a:t>
            </a:r>
            <a:r>
              <a:rPr lang="fr-CA" dirty="0"/>
              <a:t> to </a:t>
            </a:r>
            <a:r>
              <a:rPr lang="fr-CA" dirty="0" err="1"/>
              <a:t>others</a:t>
            </a:r>
            <a:r>
              <a:rPr lang="fr-CA" dirty="0"/>
              <a:t> </a:t>
            </a:r>
            <a:r>
              <a:rPr lang="fr-CA" dirty="0" err="1"/>
              <a:t>during</a:t>
            </a:r>
            <a:r>
              <a:rPr lang="fr-CA" dirty="0"/>
              <a:t> </a:t>
            </a:r>
            <a:r>
              <a:rPr lang="fr-CA" dirty="0" smtClean="0"/>
              <a:t>transport</a:t>
            </a:r>
          </a:p>
          <a:p>
            <a:pPr lvl="1">
              <a:buFont typeface="Arial" charset="0"/>
              <a:buChar char="•"/>
            </a:pPr>
            <a:r>
              <a:rPr lang="fr-CA" dirty="0" err="1" smtClean="0"/>
              <a:t>Potential</a:t>
            </a:r>
            <a:r>
              <a:rPr lang="fr-CA" dirty="0" smtClean="0"/>
              <a:t> </a:t>
            </a:r>
            <a:r>
              <a:rPr lang="fr-CA" dirty="0" err="1" smtClean="0"/>
              <a:t>need</a:t>
            </a:r>
            <a:r>
              <a:rPr lang="fr-CA" dirty="0" smtClean="0"/>
              <a:t> interventions en route</a:t>
            </a:r>
            <a:endParaRPr lang="fr-CA" dirty="0" smtClean="0"/>
          </a:p>
          <a:p>
            <a:pPr>
              <a:buFont typeface="Arial" charset="0"/>
              <a:buChar char="•"/>
            </a:pPr>
            <a:r>
              <a:rPr lang="fr-CA" sz="2200" dirty="0" err="1" smtClean="0"/>
              <a:t>Difficulty</a:t>
            </a:r>
            <a:r>
              <a:rPr lang="fr-CA" sz="2200" dirty="0" smtClean="0"/>
              <a:t> </a:t>
            </a:r>
            <a:r>
              <a:rPr lang="fr-CA" sz="2200" dirty="0" smtClean="0"/>
              <a:t>for patient </a:t>
            </a:r>
            <a:r>
              <a:rPr lang="fr-CA" sz="2200" dirty="0" err="1" smtClean="0"/>
              <a:t>returning</a:t>
            </a:r>
            <a:r>
              <a:rPr lang="fr-CA" sz="2200" dirty="0" smtClean="0"/>
              <a:t> to community</a:t>
            </a:r>
          </a:p>
          <a:p>
            <a:pPr lvl="1">
              <a:buFont typeface="Arial" charset="0"/>
              <a:buChar char="•"/>
            </a:pPr>
            <a:r>
              <a:rPr lang="fr-CA" dirty="0" err="1" smtClean="0"/>
              <a:t>Frequent</a:t>
            </a:r>
            <a:r>
              <a:rPr lang="fr-CA" dirty="0" smtClean="0"/>
              <a:t> </a:t>
            </a:r>
            <a:r>
              <a:rPr lang="fr-CA" dirty="0" err="1" smtClean="0"/>
              <a:t>discharge</a:t>
            </a:r>
            <a:r>
              <a:rPr lang="fr-CA" dirty="0" smtClean="0"/>
              <a:t> </a:t>
            </a:r>
            <a:r>
              <a:rPr lang="fr-CA" dirty="0" err="1" smtClean="0"/>
              <a:t>from</a:t>
            </a:r>
            <a:r>
              <a:rPr lang="fr-CA" dirty="0" smtClean="0"/>
              <a:t> </a:t>
            </a:r>
            <a:r>
              <a:rPr lang="fr-CA" dirty="0" err="1" smtClean="0"/>
              <a:t>referal</a:t>
            </a:r>
            <a:r>
              <a:rPr lang="fr-CA" dirty="0" smtClean="0"/>
              <a:t> centre w/o </a:t>
            </a:r>
            <a:r>
              <a:rPr lang="fr-CA" dirty="0" err="1" smtClean="0"/>
              <a:t>follow</a:t>
            </a:r>
            <a:r>
              <a:rPr lang="fr-CA" dirty="0" smtClean="0"/>
              <a:t>-up plan</a:t>
            </a:r>
          </a:p>
          <a:p>
            <a:pPr>
              <a:buFont typeface="Arial" charset="0"/>
              <a:buChar char="•"/>
            </a:pPr>
            <a:endParaRPr lang="fr-CA"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075" y="2106190"/>
            <a:ext cx="3076605" cy="3505155"/>
          </a:xfrm>
          <a:prstGeom prst="rect">
            <a:avLst/>
          </a:prstGeom>
          <a:ln w="38100">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8079075" y="5760720"/>
            <a:ext cx="3076605" cy="369332"/>
          </a:xfrm>
          <a:prstGeom prst="rect">
            <a:avLst/>
          </a:prstGeom>
          <a:noFill/>
        </p:spPr>
        <p:txBody>
          <a:bodyPr wrap="square" rtlCol="0">
            <a:spAutoFit/>
          </a:bodyPr>
          <a:lstStyle/>
          <a:p>
            <a:r>
              <a:rPr lang="en-US" dirty="0" smtClean="0"/>
              <a:t>Williams Lake – Kamloops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925" y="4394228"/>
            <a:ext cx="1384300" cy="60960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382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0958" y="1498291"/>
            <a:ext cx="8690810" cy="458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cstate="print"/>
          <a:srcRect l="11062" t="8674" r="1868" b="3143"/>
          <a:stretch>
            <a:fillRect/>
          </a:stretch>
        </p:blipFill>
        <p:spPr bwMode="auto">
          <a:xfrm>
            <a:off x="1097280" y="3547624"/>
            <a:ext cx="4167530" cy="2341111"/>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cxnSp>
        <p:nvCxnSpPr>
          <p:cNvPr id="8" name="Straight Arrow Connector 7"/>
          <p:cNvCxnSpPr/>
          <p:nvPr/>
        </p:nvCxnSpPr>
        <p:spPr>
          <a:xfrm flipV="1">
            <a:off x="5521134" y="4717802"/>
            <a:ext cx="1475229" cy="377"/>
          </a:xfrm>
          <a:prstGeom prst="straightConnector1">
            <a:avLst/>
          </a:prstGeom>
          <a:ln w="508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223759" y="0"/>
            <a:ext cx="4968239" cy="6336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05023" y="1048502"/>
            <a:ext cx="3636745" cy="1138773"/>
          </a:xfrm>
          <a:prstGeom prst="rect">
            <a:avLst/>
          </a:prstGeom>
          <a:noFill/>
          <a:effectLst>
            <a:outerShdw blurRad="50800" dist="50800" dir="5400000" algn="ctr" rotWithShape="0">
              <a:srgbClr val="000000">
                <a:alpha val="11000"/>
              </a:srgbClr>
            </a:outerShdw>
          </a:effectLst>
        </p:spPr>
        <p:txBody>
          <a:bodyPr wrap="square" rtlCol="0">
            <a:spAutoFit/>
          </a:bodyPr>
          <a:lstStyle/>
          <a:p>
            <a:r>
              <a:rPr lang="en-US" sz="3400" b="1" dirty="0" smtClean="0">
                <a:solidFill>
                  <a:srgbClr val="C00000"/>
                </a:solidFill>
                <a:latin typeface="Abadi MT Condensed Light" charset="0"/>
                <a:ea typeface="Abadi MT Condensed Light" charset="0"/>
                <a:cs typeface="Abadi MT Condensed Light" charset="0"/>
              </a:rPr>
              <a:t>One complex case can overwhelm a rural ED:</a:t>
            </a:r>
            <a:endParaRPr lang="en-US" sz="3400" b="1" dirty="0">
              <a:solidFill>
                <a:srgbClr val="C00000"/>
              </a:solidFill>
              <a:latin typeface="Abadi MT Condensed Light" charset="0"/>
              <a:ea typeface="Abadi MT Condensed Light" charset="0"/>
              <a:cs typeface="Abadi MT Condensed Light" charset="0"/>
            </a:endParaRPr>
          </a:p>
        </p:txBody>
      </p:sp>
      <p:sp>
        <p:nvSpPr>
          <p:cNvPr id="3" name="Content Placeholder 2"/>
          <p:cNvSpPr>
            <a:spLocks noGrp="1"/>
          </p:cNvSpPr>
          <p:nvPr>
            <p:ph idx="1"/>
          </p:nvPr>
        </p:nvSpPr>
        <p:spPr>
          <a:xfrm>
            <a:off x="7862445" y="3812246"/>
            <a:ext cx="5230369" cy="1811866"/>
          </a:xfrm>
        </p:spPr>
        <p:txBody>
          <a:bodyPr>
            <a:normAutofit/>
          </a:bodyPr>
          <a:lstStyle/>
          <a:p>
            <a:r>
              <a:rPr lang="en-US" sz="2800" dirty="0" smtClean="0"/>
              <a:t>One GP</a:t>
            </a:r>
          </a:p>
          <a:p>
            <a:r>
              <a:rPr lang="en-US" sz="2800" dirty="0" smtClean="0"/>
              <a:t>One RN</a:t>
            </a:r>
          </a:p>
          <a:p>
            <a:r>
              <a:rPr lang="en-US" sz="2800" dirty="0" smtClean="0"/>
              <a:t>Limited on-site Lab/Diagnostics</a:t>
            </a:r>
          </a:p>
        </p:txBody>
      </p:sp>
      <p:pic>
        <p:nvPicPr>
          <p:cNvPr id="10" name="Picture 9"/>
          <p:cNvPicPr>
            <a:picLocks noChangeAspect="1"/>
          </p:cNvPicPr>
          <p:nvPr/>
        </p:nvPicPr>
        <p:blipFill>
          <a:blip r:embed="rId3"/>
          <a:stretch>
            <a:fillRect/>
          </a:stretch>
        </p:blipFill>
        <p:spPr>
          <a:xfrm>
            <a:off x="1019746" y="1048502"/>
            <a:ext cx="4114800" cy="1968500"/>
          </a:xfrm>
          <a:prstGeom prst="rect">
            <a:avLst/>
          </a:prstGeom>
          <a:ln w="38100">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252620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r>
              <a:rPr lang="en-US" sz="3800" dirty="0" smtClean="0"/>
              <a:t>Wilkinson and </a:t>
            </a:r>
            <a:r>
              <a:rPr lang="en-US" sz="3800" dirty="0" err="1" smtClean="0"/>
              <a:t>Bluman</a:t>
            </a:r>
            <a:r>
              <a:rPr lang="en-US" sz="3800" dirty="0" smtClean="0"/>
              <a:t> (2015) ‘Rural Emergency Needs Assessment’</a:t>
            </a:r>
            <a:endParaRPr lang="en-US" sz="3800" dirty="0"/>
          </a:p>
        </p:txBody>
      </p:sp>
      <p:sp>
        <p:nvSpPr>
          <p:cNvPr id="3" name="Content Placeholder 2"/>
          <p:cNvSpPr>
            <a:spLocks noGrp="1"/>
          </p:cNvSpPr>
          <p:nvPr>
            <p:ph idx="1"/>
          </p:nvPr>
        </p:nvSpPr>
        <p:spPr>
          <a:xfrm>
            <a:off x="1097280" y="1973750"/>
            <a:ext cx="5120640" cy="3805258"/>
          </a:xfrm>
        </p:spPr>
        <p:txBody>
          <a:bodyPr>
            <a:normAutofit/>
          </a:bodyPr>
          <a:lstStyle/>
          <a:p>
            <a:pPr>
              <a:buFont typeface="Arial" charset="0"/>
              <a:buChar char="•"/>
            </a:pPr>
            <a:r>
              <a:rPr lang="en-US" sz="2800" dirty="0"/>
              <a:t> </a:t>
            </a:r>
            <a:r>
              <a:rPr lang="en-US" sz="2800" dirty="0" smtClean="0"/>
              <a:t>In-depth focus groups identified a gap in understanding between system-level planning and the realities of skill and knowledge of rural physicians</a:t>
            </a:r>
          </a:p>
          <a:p>
            <a:pPr>
              <a:buFont typeface="Arial" charset="0"/>
              <a:buChar char="•"/>
            </a:pPr>
            <a:r>
              <a:rPr lang="en-US" sz="2800" dirty="0" smtClean="0"/>
              <a:t>Consistent with findings from previous field work</a:t>
            </a:r>
          </a:p>
          <a:p>
            <a:endParaRPr lang="en-US" sz="2800" dirty="0" smtClean="0"/>
          </a:p>
          <a:p>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07974">
            <a:off x="6391980" y="2342193"/>
            <a:ext cx="3265672" cy="3599019"/>
          </a:xfrm>
          <a:prstGeom prst="rect">
            <a:avLst/>
          </a:prstGeom>
          <a:ln>
            <a:solidFill>
              <a:schemeClr val="tx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55987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r>
              <a:rPr lang="en-US" sz="3800" dirty="0" smtClean="0"/>
              <a:t>Wilkinson and </a:t>
            </a:r>
            <a:r>
              <a:rPr lang="en-US" sz="3800" dirty="0" err="1" smtClean="0"/>
              <a:t>Bluman</a:t>
            </a:r>
            <a:r>
              <a:rPr lang="en-US" sz="3800" dirty="0" smtClean="0"/>
              <a:t> (2015) ‘Rural Emergency Needs Assessment’</a:t>
            </a:r>
            <a:endParaRPr lang="en-US" sz="3800" dirty="0"/>
          </a:p>
        </p:txBody>
      </p:sp>
      <p:cxnSp>
        <p:nvCxnSpPr>
          <p:cNvPr id="5" name="Straight Arrow Connector 4"/>
          <p:cNvCxnSpPr>
            <a:endCxn id="6" idx="1"/>
          </p:cNvCxnSpPr>
          <p:nvPr/>
        </p:nvCxnSpPr>
        <p:spPr>
          <a:xfrm>
            <a:off x="3969749" y="1844751"/>
            <a:ext cx="1312565" cy="961114"/>
          </a:xfrm>
          <a:prstGeom prst="straightConnector1">
            <a:avLst/>
          </a:prstGeom>
          <a:ln w="317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82314" y="2374978"/>
            <a:ext cx="5727062" cy="861774"/>
          </a:xfrm>
          <a:prstGeom prst="rect">
            <a:avLst/>
          </a:prstGeom>
          <a:noFill/>
        </p:spPr>
        <p:txBody>
          <a:bodyPr wrap="square" rtlCol="0">
            <a:spAutoFit/>
          </a:bodyPr>
          <a:lstStyle/>
          <a:p>
            <a:r>
              <a:rPr lang="en-US" sz="2500" dirty="0" smtClean="0">
                <a:latin typeface="Abadi MT Condensed Light" charset="0"/>
                <a:ea typeface="Abadi MT Condensed Light" charset="0"/>
                <a:cs typeface="Abadi MT Condensed Light" charset="0"/>
              </a:rPr>
              <a:t>Found systematic exclusion of rural physicians in planning/carrying out patient transport</a:t>
            </a:r>
            <a:endParaRPr lang="en-US" sz="2500" dirty="0">
              <a:latin typeface="Abadi MT Condensed Light" charset="0"/>
              <a:ea typeface="Abadi MT Condensed Light" charset="0"/>
              <a:cs typeface="Abadi MT Condensed Light" charset="0"/>
            </a:endParaRPr>
          </a:p>
        </p:txBody>
      </p:sp>
      <p:sp>
        <p:nvSpPr>
          <p:cNvPr id="8" name="TextBox 7"/>
          <p:cNvSpPr txBox="1"/>
          <p:nvPr/>
        </p:nvSpPr>
        <p:spPr>
          <a:xfrm>
            <a:off x="7037962" y="3883074"/>
            <a:ext cx="4190870" cy="1246495"/>
          </a:xfrm>
          <a:prstGeom prst="rect">
            <a:avLst/>
          </a:prstGeom>
          <a:noFill/>
        </p:spPr>
        <p:txBody>
          <a:bodyPr wrap="square" rtlCol="0">
            <a:spAutoFit/>
          </a:bodyPr>
          <a:lstStyle/>
          <a:p>
            <a:r>
              <a:rPr lang="en-US" sz="2500" dirty="0" smtClean="0">
                <a:latin typeface="Abadi MT Condensed Light" charset="0"/>
                <a:ea typeface="Abadi MT Condensed Light" charset="0"/>
                <a:cs typeface="Abadi MT Condensed Light" charset="0"/>
              </a:rPr>
              <a:t>Despite having in-depth knowledge of patient, geography/local weather/local health resources</a:t>
            </a:r>
            <a:endParaRPr lang="en-US" sz="2500" dirty="0">
              <a:latin typeface="Abadi MT Condensed Light" charset="0"/>
              <a:ea typeface="Abadi MT Condensed Light" charset="0"/>
              <a:cs typeface="Abadi MT Condensed Light" charset="0"/>
            </a:endParaRPr>
          </a:p>
        </p:txBody>
      </p:sp>
      <p:sp>
        <p:nvSpPr>
          <p:cNvPr id="14" name="TextBox 13"/>
          <p:cNvSpPr txBox="1"/>
          <p:nvPr/>
        </p:nvSpPr>
        <p:spPr>
          <a:xfrm>
            <a:off x="2449993" y="4081875"/>
            <a:ext cx="2434268" cy="800219"/>
          </a:xfrm>
          <a:prstGeom prst="rect">
            <a:avLst/>
          </a:prstGeom>
          <a:noFill/>
        </p:spPr>
        <p:txBody>
          <a:bodyPr wrap="square" rtlCol="0">
            <a:spAutoFit/>
          </a:bodyPr>
          <a:lstStyle/>
          <a:p>
            <a:pPr algn="ctr"/>
            <a:r>
              <a:rPr lang="en-US" sz="2300" dirty="0" smtClean="0">
                <a:latin typeface="Abadi MT Condensed Light" charset="0"/>
                <a:ea typeface="Abadi MT Condensed Light" charset="0"/>
                <a:cs typeface="Abadi MT Condensed Light" charset="0"/>
              </a:rPr>
              <a:t>Has led to +rural physician frustration </a:t>
            </a:r>
            <a:endParaRPr lang="en-US" sz="2300" dirty="0">
              <a:latin typeface="Abadi MT Condensed Light" charset="0"/>
              <a:ea typeface="Abadi MT Condensed Light" charset="0"/>
              <a:cs typeface="Abadi MT Condensed Light" charset="0"/>
            </a:endParaRPr>
          </a:p>
        </p:txBody>
      </p:sp>
      <p:sp>
        <p:nvSpPr>
          <p:cNvPr id="10" name="Oval 9"/>
          <p:cNvSpPr/>
          <p:nvPr/>
        </p:nvSpPr>
        <p:spPr>
          <a:xfrm>
            <a:off x="2322576" y="3661027"/>
            <a:ext cx="2721994" cy="17034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5186062" y="4481984"/>
            <a:ext cx="1755648" cy="24338"/>
          </a:xfrm>
          <a:prstGeom prst="straightConnector1">
            <a:avLst/>
          </a:prstGeom>
          <a:ln w="3175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5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Realist Review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999" y="1992567"/>
            <a:ext cx="3294200" cy="4022725"/>
          </a:xfrm>
          <a:ln>
            <a:solidFill>
              <a:schemeClr val="bg1">
                <a:lumMod val="65000"/>
              </a:schemeClr>
            </a:solidFill>
          </a:ln>
          <a:effectLst>
            <a:outerShdw blurRad="50800" dist="76200" dir="2700000" algn="tl" rotWithShape="0">
              <a:prstClr val="black">
                <a:alpha val="40000"/>
              </a:prstClr>
            </a:outerShdw>
          </a:effectLst>
        </p:spPr>
      </p:pic>
      <p:sp>
        <p:nvSpPr>
          <p:cNvPr id="5" name="Content Placeholder 2"/>
          <p:cNvSpPr txBox="1">
            <a:spLocks/>
          </p:cNvSpPr>
          <p:nvPr/>
        </p:nvSpPr>
        <p:spPr>
          <a:xfrm>
            <a:off x="5011775" y="1991932"/>
            <a:ext cx="6143905"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badi MT Condensed Light" charset="0"/>
                <a:ea typeface="Abadi MT Condensed Light" charset="0"/>
                <a:cs typeface="Abadi MT Condensed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badi MT Condensed Light" charset="0"/>
                <a:ea typeface="Abadi MT Condensed Light" charset="0"/>
                <a:cs typeface="Abadi MT Condensed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badi MT Condensed Light" charset="0"/>
                <a:ea typeface="Abadi MT Condensed Light" charset="0"/>
                <a:cs typeface="Abadi MT Condensed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spcBef>
                <a:spcPts val="0"/>
              </a:spcBef>
              <a:spcAft>
                <a:spcPts val="0"/>
              </a:spcAft>
              <a:buSzPct val="75000"/>
              <a:buFont typeface="Arial" charset="0"/>
              <a:buChar char="•"/>
            </a:pPr>
            <a:r>
              <a:rPr lang="en-US" sz="2600" dirty="0" smtClean="0"/>
              <a:t>Commissioned by the Rural and Remote Division of Family </a:t>
            </a:r>
            <a:r>
              <a:rPr lang="en-US" sz="2600" dirty="0" smtClean="0"/>
              <a:t>Practice with collaboration from IH</a:t>
            </a:r>
            <a:endParaRPr lang="en-US" sz="2600" dirty="0" smtClean="0"/>
          </a:p>
          <a:p>
            <a:pPr lvl="1">
              <a:lnSpc>
                <a:spcPct val="100000"/>
              </a:lnSpc>
              <a:spcBef>
                <a:spcPts val="0"/>
              </a:spcBef>
              <a:spcAft>
                <a:spcPts val="0"/>
              </a:spcAft>
              <a:buSzPct val="75000"/>
              <a:buFont typeface="Arial" charset="0"/>
              <a:buChar char="•"/>
            </a:pPr>
            <a:r>
              <a:rPr lang="en-US" sz="2600" dirty="0" smtClean="0"/>
              <a:t>“What are the best practice models for transferring medically complex rural patients to secondary/tertiary care?”</a:t>
            </a:r>
          </a:p>
          <a:p>
            <a:pPr lvl="1">
              <a:lnSpc>
                <a:spcPct val="100000"/>
              </a:lnSpc>
              <a:spcBef>
                <a:spcPts val="0"/>
              </a:spcBef>
              <a:spcAft>
                <a:spcPts val="0"/>
              </a:spcAft>
              <a:buSzPct val="75000"/>
              <a:buFont typeface="Arial" charset="0"/>
              <a:buChar char="•"/>
            </a:pPr>
            <a:r>
              <a:rPr lang="en-US" sz="2600" dirty="0" smtClean="0"/>
              <a:t>Realist review methodology: ‘What works, for whom, under what circumstances, and how?’</a:t>
            </a:r>
          </a:p>
          <a:p>
            <a:pPr lvl="2">
              <a:lnSpc>
                <a:spcPct val="100000"/>
              </a:lnSpc>
              <a:spcBef>
                <a:spcPts val="0"/>
              </a:spcBef>
              <a:spcAft>
                <a:spcPts val="0"/>
              </a:spcAft>
              <a:buSzPct val="75000"/>
              <a:buFont typeface="Arial" charset="0"/>
              <a:buChar char="•"/>
            </a:pPr>
            <a:r>
              <a:rPr lang="en-US" sz="2200" dirty="0" smtClean="0"/>
              <a:t>151 articles from peer-reviewed literature</a:t>
            </a:r>
          </a:p>
          <a:p>
            <a:pPr lvl="2">
              <a:lnSpc>
                <a:spcPct val="100000"/>
              </a:lnSpc>
              <a:spcBef>
                <a:spcPts val="0"/>
              </a:spcBef>
              <a:spcAft>
                <a:spcPts val="0"/>
              </a:spcAft>
              <a:buSzPct val="75000"/>
              <a:buFont typeface="Arial" charset="0"/>
              <a:buChar char="•"/>
            </a:pPr>
            <a:r>
              <a:rPr lang="en-US" sz="2200" dirty="0" smtClean="0"/>
              <a:t>Broad search of the grey literature</a:t>
            </a:r>
          </a:p>
          <a:p>
            <a:pPr lvl="2">
              <a:lnSpc>
                <a:spcPct val="100000"/>
              </a:lnSpc>
              <a:spcBef>
                <a:spcPts val="0"/>
              </a:spcBef>
              <a:spcAft>
                <a:spcPts val="0"/>
              </a:spcAft>
              <a:buSzPct val="75000"/>
              <a:buFont typeface="Wingdings" charset="2"/>
              <a:buChar char="v"/>
            </a:pPr>
            <a:endParaRPr lang="en-US" sz="2200" dirty="0" smtClean="0"/>
          </a:p>
          <a:p>
            <a:pPr marL="0" indent="0">
              <a:lnSpc>
                <a:spcPct val="100000"/>
              </a:lnSpc>
              <a:spcBef>
                <a:spcPts val="0"/>
              </a:spcBef>
              <a:spcAft>
                <a:spcPts val="0"/>
              </a:spcAft>
              <a:buClrTx/>
              <a:buSzTx/>
              <a:buFontTx/>
              <a:buNone/>
            </a:pPr>
            <a:endParaRPr lang="en-US" dirty="0"/>
          </a:p>
        </p:txBody>
      </p:sp>
      <p:sp>
        <p:nvSpPr>
          <p:cNvPr id="3" name="Rectangle 2"/>
          <p:cNvSpPr/>
          <p:nvPr/>
        </p:nvSpPr>
        <p:spPr>
          <a:xfrm>
            <a:off x="1828800" y="2181726"/>
            <a:ext cx="224589" cy="46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Transport in BC</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sz="2800" dirty="0" smtClean="0"/>
              <a:t>  Coordinated by </a:t>
            </a:r>
            <a:r>
              <a:rPr lang="en-US" sz="2800" b="1" dirty="0" smtClean="0"/>
              <a:t>BCEHS</a:t>
            </a:r>
            <a:r>
              <a:rPr lang="en-US" sz="2800" dirty="0" smtClean="0"/>
              <a:t> (oversees BCPTN, TSBC and BCAS)</a:t>
            </a:r>
          </a:p>
          <a:p>
            <a:pPr>
              <a:buFont typeface="Wingdings" charset="2"/>
              <a:buChar char="Ø"/>
            </a:pPr>
            <a:r>
              <a:rPr lang="en-US" sz="2800" dirty="0" smtClean="0"/>
              <a:t>  Responsible for </a:t>
            </a:r>
            <a:r>
              <a:rPr lang="en-US" sz="2800" b="1" dirty="0" smtClean="0"/>
              <a:t>pre-hospital scene support, emergency 911 response, inter-facility     transport</a:t>
            </a:r>
          </a:p>
          <a:p>
            <a:pPr>
              <a:buFont typeface="Wingdings" charset="2"/>
              <a:buChar char="Ø"/>
            </a:pPr>
            <a:r>
              <a:rPr lang="en-US" sz="2800" dirty="0" smtClean="0"/>
              <a:t>  Air Ambulance staffed by Critical Care and Infant Transport Team paramedics</a:t>
            </a:r>
          </a:p>
          <a:p>
            <a:pPr>
              <a:buFont typeface="Wingdings" charset="2"/>
              <a:buChar char="Ø"/>
            </a:pPr>
            <a:r>
              <a:rPr lang="en-US" sz="2800" dirty="0" smtClean="0"/>
              <a:t>  Respond to rural and remote by rotary and fixed wing aircraft</a:t>
            </a:r>
          </a:p>
          <a:p>
            <a:pPr>
              <a:buFont typeface="Wingdings" charset="2"/>
              <a:buChar char="Ø"/>
            </a:pPr>
            <a:r>
              <a:rPr lang="en-US" sz="2800" dirty="0" smtClean="0"/>
              <a:t>  Supported in east </a:t>
            </a:r>
            <a:r>
              <a:rPr lang="en-US" sz="2800" dirty="0" err="1" smtClean="0"/>
              <a:t>Kootenays</a:t>
            </a:r>
            <a:r>
              <a:rPr lang="en-US" sz="2800" dirty="0" smtClean="0"/>
              <a:t> by Alberta’s Shock Trauma Air Rescue Society (STARS)</a:t>
            </a:r>
          </a:p>
          <a:p>
            <a:pPr>
              <a:buFont typeface="Wingdings" charset="2"/>
              <a:buChar char="Ø"/>
            </a:pPr>
            <a:r>
              <a:rPr lang="en-US" sz="2800" dirty="0" smtClean="0"/>
              <a:t>  BCAS is one of the largest emergency transport systems in North America (3,600+ paramedics)</a:t>
            </a:r>
          </a:p>
          <a:p>
            <a:pPr>
              <a:buFont typeface="Wingdings" charset="2"/>
              <a:buChar char="Ø"/>
            </a:pPr>
            <a:r>
              <a:rPr lang="en-US" sz="2800" dirty="0" smtClean="0"/>
              <a:t>  2014-2015: 585 vehicles, 183 ambulance stations, 5 aircraft bases</a:t>
            </a:r>
            <a:endParaRPr lang="en-US" sz="2800" dirty="0"/>
          </a:p>
        </p:txBody>
      </p:sp>
    </p:spTree>
    <p:extLst>
      <p:ext uri="{BB962C8B-B14F-4D97-AF65-F5344CB8AC3E}">
        <p14:creationId xmlns:p14="http://schemas.microsoft.com/office/powerpoint/2010/main" val="68049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Findings </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Timing to secondary referral or tertiary care</a:t>
            </a:r>
          </a:p>
          <a:p>
            <a:r>
              <a:rPr lang="en-US" sz="2800" dirty="0" smtClean="0"/>
              <a:t>Equipment and Technology</a:t>
            </a:r>
          </a:p>
          <a:p>
            <a:r>
              <a:rPr lang="en-US" sz="2800" dirty="0" smtClean="0"/>
              <a:t>Health Human Resources</a:t>
            </a:r>
          </a:p>
          <a:p>
            <a:r>
              <a:rPr lang="en-US" sz="2800" dirty="0" smtClean="0"/>
              <a:t>Dispatch and Communications</a:t>
            </a:r>
          </a:p>
          <a:p>
            <a:r>
              <a:rPr lang="en-US" sz="2800" dirty="0" smtClean="0"/>
              <a:t>Governance  </a:t>
            </a:r>
            <a:endParaRPr lang="en-US" sz="28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7585">
            <a:off x="8293768" y="2597652"/>
            <a:ext cx="2258409" cy="2757865"/>
          </a:xfrm>
          <a:prstGeom prst="rect">
            <a:avLst/>
          </a:prstGeom>
          <a:ln>
            <a:solidFill>
              <a:schemeClr val="bg1">
                <a:lumMod val="65000"/>
              </a:schemeClr>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66735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llooet Pictur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555" y="1958238"/>
            <a:ext cx="6147225" cy="3882458"/>
          </a:xfrm>
          <a:prstGeom prst="rect">
            <a:avLst/>
          </a:prstGeom>
          <a:noFill/>
          <a:ln w="38100">
            <a:solidFill>
              <a:schemeClr val="tx1"/>
            </a:solidFill>
          </a:ln>
          <a:effectLst>
            <a:outerShdw blurRad="50800" dist="762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32252" y="5471364"/>
            <a:ext cx="3528392" cy="369332"/>
          </a:xfrm>
          <a:prstGeom prst="rect">
            <a:avLst/>
          </a:prstGeom>
          <a:noFill/>
        </p:spPr>
        <p:txBody>
          <a:bodyPr wrap="square" rtlCol="0">
            <a:spAutoFit/>
          </a:bodyPr>
          <a:lstStyle/>
          <a:p>
            <a:r>
              <a:rPr lang="en-CA" dirty="0">
                <a:latin typeface="+mj-lt"/>
              </a:rPr>
              <a:t>Town of Lillooet, BC (pop. 2300)</a:t>
            </a:r>
          </a:p>
        </p:txBody>
      </p:sp>
      <p:sp>
        <p:nvSpPr>
          <p:cNvPr id="5"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Rural MHSU Transport: Case Study</a:t>
            </a:r>
            <a:endParaRPr lang="en-US" dirty="0"/>
          </a:p>
        </p:txBody>
      </p:sp>
    </p:spTree>
    <p:extLst>
      <p:ext uri="{BB962C8B-B14F-4D97-AF65-F5344CB8AC3E}">
        <p14:creationId xmlns:p14="http://schemas.microsoft.com/office/powerpoint/2010/main" val="49052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7111</TotalTime>
  <Words>1019</Words>
  <Application>Microsoft Macintosh PowerPoint</Application>
  <PresentationFormat>Widescreen</PresentationFormat>
  <Paragraphs>102</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 MT Condensed Extra Bold</vt:lpstr>
      <vt:lpstr>Abadi MT Condensed Light</vt:lpstr>
      <vt:lpstr>Calibri</vt:lpstr>
      <vt:lpstr>Calibri Light</vt:lpstr>
      <vt:lpstr>Wingdings</vt:lpstr>
      <vt:lpstr>Arial</vt:lpstr>
      <vt:lpstr>Retrospect</vt:lpstr>
      <vt:lpstr>Rural Patient Transfers: Community-based Solutions</vt:lpstr>
      <vt:lpstr>The Problem</vt:lpstr>
      <vt:lpstr>PowerPoint Presentation</vt:lpstr>
      <vt:lpstr>Wilkinson and Bluman (2015) ‘Rural Emergency Needs Assessment’</vt:lpstr>
      <vt:lpstr>Wilkinson and Bluman (2015) ‘Rural Emergency Needs Assessment’</vt:lpstr>
      <vt:lpstr>Systematic Realist Review </vt:lpstr>
      <vt:lpstr>Patient Transport in BC</vt:lpstr>
      <vt:lpstr>Thematic Findings </vt:lpstr>
      <vt:lpstr>PowerPoint Presentation</vt:lpstr>
      <vt:lpstr>ER Presentation</vt:lpstr>
      <vt:lpstr>PowerPoint Presentation</vt:lpstr>
      <vt:lpstr>Recommendations</vt:lpstr>
      <vt:lpstr>Recommendations</vt:lpstr>
      <vt:lpstr>Recommendations</vt:lpstr>
      <vt:lpstr>Recommendations</vt:lpstr>
      <vt:lpstr>Recommendations</vt:lpstr>
      <vt:lpstr>Recommendations</vt:lpstr>
      <vt:lpstr>Recommendations</vt:lpstr>
      <vt:lpstr>Recommendations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Mattei</dc:creator>
  <cp:lastModifiedBy>Jude Kornelsen</cp:lastModifiedBy>
  <cp:revision>128</cp:revision>
  <cp:lastPrinted>2017-02-24T16:19:31Z</cp:lastPrinted>
  <dcterms:created xsi:type="dcterms:W3CDTF">2017-02-15T01:29:30Z</dcterms:created>
  <dcterms:modified xsi:type="dcterms:W3CDTF">2017-05-19T15:30:40Z</dcterms:modified>
</cp:coreProperties>
</file>